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55"/>
  </p:notesMasterIdLst>
  <p:sldIdLst>
    <p:sldId id="259" r:id="rId2"/>
    <p:sldId id="261" r:id="rId3"/>
    <p:sldId id="262" r:id="rId4"/>
    <p:sldId id="265" r:id="rId5"/>
    <p:sldId id="266" r:id="rId6"/>
    <p:sldId id="267" r:id="rId7"/>
    <p:sldId id="260" r:id="rId8"/>
    <p:sldId id="536" r:id="rId9"/>
    <p:sldId id="537" r:id="rId10"/>
    <p:sldId id="588" r:id="rId11"/>
    <p:sldId id="853" r:id="rId12"/>
    <p:sldId id="848" r:id="rId13"/>
    <p:sldId id="263" r:id="rId14"/>
    <p:sldId id="854" r:id="rId15"/>
    <p:sldId id="849" r:id="rId16"/>
    <p:sldId id="850" r:id="rId17"/>
    <p:sldId id="855" r:id="rId18"/>
    <p:sldId id="858" r:id="rId19"/>
    <p:sldId id="856" r:id="rId20"/>
    <p:sldId id="859" r:id="rId21"/>
    <p:sldId id="271" r:id="rId22"/>
    <p:sldId id="273" r:id="rId23"/>
    <p:sldId id="274" r:id="rId24"/>
    <p:sldId id="860" r:id="rId25"/>
    <p:sldId id="276" r:id="rId26"/>
    <p:sldId id="277" r:id="rId27"/>
    <p:sldId id="278" r:id="rId28"/>
    <p:sldId id="279" r:id="rId29"/>
    <p:sldId id="861" r:id="rId30"/>
    <p:sldId id="867" r:id="rId31"/>
    <p:sldId id="862" r:id="rId32"/>
    <p:sldId id="282" r:id="rId33"/>
    <p:sldId id="283" r:id="rId34"/>
    <p:sldId id="284" r:id="rId35"/>
    <p:sldId id="285" r:id="rId36"/>
    <p:sldId id="863" r:id="rId37"/>
    <p:sldId id="287" r:id="rId38"/>
    <p:sldId id="288" r:id="rId39"/>
    <p:sldId id="864" r:id="rId40"/>
    <p:sldId id="290" r:id="rId41"/>
    <p:sldId id="291" r:id="rId42"/>
    <p:sldId id="292" r:id="rId43"/>
    <p:sldId id="293" r:id="rId44"/>
    <p:sldId id="847" r:id="rId45"/>
    <p:sldId id="865" r:id="rId46"/>
    <p:sldId id="295" r:id="rId47"/>
    <p:sldId id="296" r:id="rId48"/>
    <p:sldId id="298" r:id="rId49"/>
    <p:sldId id="299" r:id="rId50"/>
    <p:sldId id="300" r:id="rId51"/>
    <p:sldId id="866" r:id="rId52"/>
    <p:sldId id="868" r:id="rId53"/>
    <p:sldId id="26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Helvetica Neue" panose="020B0604020202020204" charset="0"/>
      <p:regular r:id="rId60"/>
      <p:bold r:id="rId61"/>
      <p:italic r:id="rId62"/>
      <p:boldItalic r:id="rId63"/>
    </p:embeddedFont>
    <p:embeddedFont>
      <p:font typeface="Helvetica Neue Light" panose="020B0604020202020204" charset="0"/>
      <p:regular r:id="rId64"/>
      <p:bold r:id="rId65"/>
      <p:italic r:id="rId66"/>
      <p:boldItalic r:id="rId67"/>
    </p:embeddedFont>
    <p:embeddedFont>
      <p:font typeface="Montserrat" panose="00000500000000000000" pitchFamily="2" charset="0"/>
      <p:regular r:id="rId68"/>
      <p:bold r:id="rId69"/>
      <p:italic r:id="rId70"/>
      <p:boldItalic r:id="rId71"/>
    </p:embeddedFont>
    <p:embeddedFont>
      <p:font typeface="Montserrat Medium" panose="00000600000000000000" pitchFamily="2" charset="0"/>
      <p:regular r:id="rId72"/>
      <p:bold r:id="rId73"/>
      <p:italic r:id="rId74"/>
      <p:boldItalic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88" autoAdjust="0"/>
  </p:normalViewPr>
  <p:slideViewPr>
    <p:cSldViewPr snapToGrid="0">
      <p:cViewPr varScale="1">
        <p:scale>
          <a:sx n="108" d="100"/>
          <a:sy n="108" d="100"/>
        </p:scale>
        <p:origin x="170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In the upcoming data engineering session, will talk more about this lifecycle. Machine Learning/AI helps us with complex analysis and intelligence gathering.</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58e6e1f5a_0_1256: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58e6e1f5a_0_1256: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12</a:t>
            </a:fld>
            <a:endParaRPr/>
          </a:p>
        </p:txBody>
      </p:sp>
      <p:sp>
        <p:nvSpPr>
          <p:cNvPr id="1126" name="Google Shape;1126;g1158e6e1f5a_0_1256: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613c6fcd5_1_7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613c6fcd5_1_70: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13</a:t>
            </a:fld>
            <a:endParaRPr/>
          </a:p>
        </p:txBody>
      </p:sp>
      <p:sp>
        <p:nvSpPr>
          <p:cNvPr id="1134" name="Google Shape;1134;g11613c6fcd5_1_70: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When was the term "Artificial Intelligence" coined?</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1958</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1956</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1950</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1889</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158e6e1f5a_0_126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158e6e1f5a_0_126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15</a:t>
            </a:fld>
            <a:endParaRPr/>
          </a:p>
        </p:txBody>
      </p:sp>
      <p:sp>
        <p:nvSpPr>
          <p:cNvPr id="1148" name="Google Shape;1148;g1158e6e1f5a_0_126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158e6e1f5a_0_140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158e6e1f5a_0_140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16</a:t>
            </a:fld>
            <a:endParaRPr/>
          </a:p>
        </p:txBody>
      </p:sp>
      <p:sp>
        <p:nvSpPr>
          <p:cNvPr id="1177" name="Google Shape;1177;g1158e6e1f5a_0_140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613c6fcd5_1_7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613c6fcd5_1_70: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17</a:t>
            </a:fld>
            <a:endParaRPr/>
          </a:p>
        </p:txBody>
      </p:sp>
      <p:sp>
        <p:nvSpPr>
          <p:cNvPr id="1134" name="Google Shape;1134;g11613c6fcd5_1_70: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Suppose you are working for a large scale fictitious Social Media Company named as </a:t>
            </a:r>
            <a:r>
              <a:rPr lang="en-US" sz="1800" b="0" i="0" u="none" strike="noStrike" dirty="0" err="1">
                <a:solidFill>
                  <a:srgbClr val="000000"/>
                </a:solidFill>
                <a:effectLst/>
                <a:latin typeface="Arial" panose="020B0604020202020204" pitchFamily="34" charset="0"/>
              </a:rPr>
              <a:t>Zetabook</a:t>
            </a:r>
            <a:r>
              <a:rPr lang="en-US" sz="1800" b="0" i="0" u="none" strike="noStrike" dirty="0">
                <a:solidFill>
                  <a:srgbClr val="000000"/>
                </a:solidFill>
                <a:effectLst/>
                <a:latin typeface="Arial" panose="020B0604020202020204" pitchFamily="34" charset="0"/>
              </a:rPr>
              <a:t>. You have been assigned a task to identify the toxic comments on users' posts. To solve this problem at scale which methodology would you be using-</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Conventional Programming</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Machine Learning Models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4384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158e6e1f5a_0_130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158e6e1f5a_0_130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19</a:t>
            </a:fld>
            <a:endParaRPr/>
          </a:p>
        </p:txBody>
      </p:sp>
      <p:sp>
        <p:nvSpPr>
          <p:cNvPr id="1208" name="Google Shape;1208;g1158e6e1f5a_0_130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259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158e6e1f5a_0_1374: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158e6e1f5a_0_1374: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21</a:t>
            </a:fld>
            <a:endParaRPr/>
          </a:p>
        </p:txBody>
      </p:sp>
      <p:sp>
        <p:nvSpPr>
          <p:cNvPr id="1224" name="Google Shape;1224;g1158e6e1f5a_0_1374: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58e6e1f5a_0_136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58e6e1f5a_0_136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22</a:t>
            </a:fld>
            <a:endParaRPr/>
          </a:p>
        </p:txBody>
      </p:sp>
      <p:sp>
        <p:nvSpPr>
          <p:cNvPr id="1276" name="Google Shape;1276;g1158e6e1f5a_0_136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5b2642134_0_42: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5b2642134_0_42: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23</a:t>
            </a:fld>
            <a:endParaRPr/>
          </a:p>
        </p:txBody>
      </p:sp>
      <p:sp>
        <p:nvSpPr>
          <p:cNvPr id="1288" name="Google Shape;1288;g115b2642134_0_42: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158e6e1f5a_0_142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158e6e1f5a_0_142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25</a:t>
            </a:fld>
            <a:endParaRPr/>
          </a:p>
        </p:txBody>
      </p:sp>
      <p:sp>
        <p:nvSpPr>
          <p:cNvPr id="1305" name="Google Shape;1305;g1158e6e1f5a_0_142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15b2642134_0_61: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15b2642134_0_61: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26</a:t>
            </a:fld>
            <a:endParaRPr/>
          </a:p>
        </p:txBody>
      </p:sp>
      <p:sp>
        <p:nvSpPr>
          <p:cNvPr id="1313" name="Google Shape;1313;g115b2642134_0_61: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158e6e1f5a_0_149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158e6e1f5a_0_1490: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27</a:t>
            </a:fld>
            <a:endParaRPr/>
          </a:p>
        </p:txBody>
      </p:sp>
      <p:sp>
        <p:nvSpPr>
          <p:cNvPr id="1352" name="Google Shape;1352;g1158e6e1f5a_0_1490: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15b2642134_0_131: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15b2642134_0_131: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28</a:t>
            </a:fld>
            <a:endParaRPr/>
          </a:p>
        </p:txBody>
      </p:sp>
      <p:sp>
        <p:nvSpPr>
          <p:cNvPr id="1363" name="Google Shape;1363;g115b2642134_0_131: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613c6fcd5_1_7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613c6fcd5_1_70: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29</a:t>
            </a:fld>
            <a:endParaRPr/>
          </a:p>
        </p:txBody>
      </p:sp>
      <p:sp>
        <p:nvSpPr>
          <p:cNvPr id="1134" name="Google Shape;1134;g11613c6fcd5_1_70: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What is the correct sequence of the process pipeline for executing a successful Data Science process?</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Data Acquisition, Feature Engineering, Modeling, Deployment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Feature Engineering, Data Acquisition, Modeling, Deployment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Data Acquisition, Modeling, Feature Engineering, Deployment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022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https://learn.microsoft.com/en-us/azure/storage/blobs/blob-upload-function-trigger?tabs=azure-portal on Azure or https://aws.amazon.com/getting-started/hands-on/analyze-sentiment-comprehend/#:~:text=with%20Amazon%20Comprehend%201%20Step%201.%20Create%20an,Step%204.%20Compare%20results%20of%20text%20sentiment%20analyses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36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32</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33</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34</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35</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158e6e1f5a_0_1644: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158e6e1f5a_0_1644: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37</a:t>
            </a:fld>
            <a:endParaRPr/>
          </a:p>
        </p:txBody>
      </p:sp>
      <p:sp>
        <p:nvSpPr>
          <p:cNvPr id="1545" name="Google Shape;1545;g1158e6e1f5a_0_1644: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158e6e1f5a_0_1652: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158e6e1f5a_0_1652: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38</a:t>
            </a:fld>
            <a:endParaRPr/>
          </a:p>
        </p:txBody>
      </p:sp>
      <p:sp>
        <p:nvSpPr>
          <p:cNvPr id="1554" name="Google Shape;1554;g1158e6e1f5a_0_1652: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158e6e1f5a_0_1666: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158e6e1f5a_0_1666: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40</a:t>
            </a:fld>
            <a:endParaRPr/>
          </a:p>
        </p:txBody>
      </p:sp>
      <p:sp>
        <p:nvSpPr>
          <p:cNvPr id="1570" name="Google Shape;1570;g1158e6e1f5a_0_1666: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158e6e1f5a_0_1688: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158e6e1f5a_0_1688: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41</a:t>
            </a:fld>
            <a:endParaRPr/>
          </a:p>
        </p:txBody>
      </p:sp>
      <p:sp>
        <p:nvSpPr>
          <p:cNvPr id="1593" name="Google Shape;1593;g1158e6e1f5a_0_1688: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158e6e1f5a_0_1744: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158e6e1f5a_0_1744: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42</a:t>
            </a:fld>
            <a:endParaRPr/>
          </a:p>
        </p:txBody>
      </p:sp>
      <p:sp>
        <p:nvSpPr>
          <p:cNvPr id="1650" name="Google Shape;1650;g1158e6e1f5a_0_1744: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1613c6fcd5_1_212: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1613c6fcd5_1_212: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43</a:t>
            </a:fld>
            <a:endParaRPr/>
          </a:p>
        </p:txBody>
      </p:sp>
      <p:sp>
        <p:nvSpPr>
          <p:cNvPr id="1660" name="Google Shape;1660;g11613c6fcd5_1_212: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https://learn.microsoft.com/en-us/azure/azure-functions/functions-machine-learning-tensorflow?tabs=bash on Azure or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58e6e1f5a_0_1781: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58e6e1f5a_0_1781: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46</a:t>
            </a:fld>
            <a:endParaRPr/>
          </a:p>
        </p:txBody>
      </p:sp>
      <p:sp>
        <p:nvSpPr>
          <p:cNvPr id="1676" name="Google Shape;1676;g1158e6e1f5a_0_1781: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158e6e1f5a_0_179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158e6e1f5a_0_179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47</a:t>
            </a:fld>
            <a:endParaRPr/>
          </a:p>
        </p:txBody>
      </p:sp>
      <p:sp>
        <p:nvSpPr>
          <p:cNvPr id="1693" name="Google Shape;1693;g1158e6e1f5a_0_179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1158e6e1f5a_0_1826: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1158e6e1f5a_0_1826: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48</a:t>
            </a:fld>
            <a:endParaRPr/>
          </a:p>
        </p:txBody>
      </p:sp>
      <p:sp>
        <p:nvSpPr>
          <p:cNvPr id="1724" name="Google Shape;1724;g1158e6e1f5a_0_1826: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158e6e1f5a_0_1851: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158e6e1f5a_0_1851: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49</a:t>
            </a:fld>
            <a:endParaRPr/>
          </a:p>
        </p:txBody>
      </p:sp>
      <p:sp>
        <p:nvSpPr>
          <p:cNvPr id="1750" name="Google Shape;1750;g1158e6e1f5a_0_1851: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1158e6e1f5a_0_1865: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158e6e1f5a_0_1865: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50</a:t>
            </a:fld>
            <a:endParaRPr/>
          </a:p>
        </p:txBody>
      </p:sp>
      <p:sp>
        <p:nvSpPr>
          <p:cNvPr id="1765" name="Google Shape;1765;g1158e6e1f5a_0_1865: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613c6fcd5_1_7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613c6fcd5_1_70: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51</a:t>
            </a:fld>
            <a:endParaRPr/>
          </a:p>
        </p:txBody>
      </p:sp>
      <p:sp>
        <p:nvSpPr>
          <p:cNvPr id="1134" name="Google Shape;1134;g11613c6fcd5_1_70: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Which of the following is not a type of Machine Learning?</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Supervised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Un-Supervised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Explainable ML</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Reinforcement Learning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5072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https://learn.microsoft.com/en-us/azure/azure-functions/functions-twitter-email on Azure or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lang="en-US" sz="1200" b="0" dirty="0">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7</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hyperlink" Target="https://www.statista.com/statistics/1111204/machine-learning-use-case-frequency/#:~:text=Use%20case%20frequency%20of%20machine%20learning%20and%20artificial%20intelligence%202020%2D2021&amp;text=In%202021%2C%20with%2057%20percent,a%20variety%20of%20business%20processes." TargetMode="External"/><Relationship Id="rId4" Type="http://schemas.openxmlformats.org/officeDocument/2006/relationships/image" Target="../media/image18.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hyperlink" Target="https://ham-or-spam.herokuapp.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hackernoon.com/data-marketplaces-the-holy-grail-of-our-information-age-1211a6fec390?source=post_pag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dorianlazar.medium.com/?source=post_page-----81779525d5c6-----------------------------------"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i-service-demos.go-aws.com/rekognition" TargetMode="External"/><Relationship Id="rId7" Type="http://schemas.openxmlformats.org/officeDocument/2006/relationships/hyperlink" Target="https://ai-service-demos.go-aws.com/transcrib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hyperlink" Target="https://ai-service-demos.go-aws.com/translate" TargetMode="External"/><Relationship Id="rId10" Type="http://schemas.openxmlformats.org/officeDocument/2006/relationships/hyperlink" Target="https://ai-service-demos.go-aws.com/polly" TargetMode="External"/><Relationship Id="rId4" Type="http://schemas.openxmlformats.org/officeDocument/2006/relationships/image" Target="../media/image37.png"/><Relationship Id="rId9" Type="http://schemas.openxmlformats.org/officeDocument/2006/relationships/hyperlink" Target="https://ai-service-demos.go-aws.com/comprehe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statista.com/statistics/793840/worldwide-developer-survey-most-used-frameworks/"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breakingdefense.com/2020/08/ai-slays-top-f-16-pilot-in-darpa-dogfight-simul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2400" dirty="0"/>
              <a:t>Welcome</a:t>
            </a:r>
            <a:endParaRPr sz="2400" dirty="0"/>
          </a:p>
          <a:p>
            <a:pPr marL="0" lvl="0" indent="0" algn="l" rtl="0">
              <a:spcBef>
                <a:spcPts val="0"/>
              </a:spcBef>
              <a:spcAft>
                <a:spcPts val="0"/>
              </a:spcAft>
              <a:buNone/>
            </a:pPr>
            <a:r>
              <a:rPr lang="en" sz="4400" dirty="0"/>
              <a:t>Machine Learning</a:t>
            </a:r>
            <a:endParaRPr sz="44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094E884-B43F-6EAA-0F54-B43840630780}"/>
              </a:ext>
            </a:extLst>
          </p:cNvPr>
          <p:cNvSpPr/>
          <p:nvPr/>
        </p:nvSpPr>
        <p:spPr>
          <a:xfrm>
            <a:off x="3151573" y="1571348"/>
            <a:ext cx="1145219" cy="8788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03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History of AI</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21004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g1158e6e1f5a_0_1256"/>
          <p:cNvSpPr txBox="1">
            <a:spLocks noGrp="1"/>
          </p:cNvSpPr>
          <p:nvPr>
            <p:ph type="title"/>
          </p:nvPr>
        </p:nvSpPr>
        <p:spPr>
          <a:prstGeom prst="rect">
            <a:avLst/>
          </a:prstGeom>
        </p:spPr>
        <p:txBody>
          <a:bodyPr spcFirstLastPara="1" wrap="square" lIns="0" tIns="0" rIns="0" bIns="0" anchor="t" anchorCtr="0">
            <a:spAutoFit/>
          </a:bodyPr>
          <a:lstStyle/>
          <a:p>
            <a:r>
              <a:rPr lang="en-US"/>
              <a:t>History of AI</a:t>
            </a:r>
            <a:endParaRPr/>
          </a:p>
        </p:txBody>
      </p:sp>
      <p:sp>
        <p:nvSpPr>
          <p:cNvPr id="1129" name="Google Shape;1129;g1158e6e1f5a_0_1256"/>
          <p:cNvSpPr txBox="1"/>
          <p:nvPr/>
        </p:nvSpPr>
        <p:spPr>
          <a:xfrm>
            <a:off x="1286417" y="4912690"/>
            <a:ext cx="2250000" cy="230810"/>
          </a:xfrm>
          <a:prstGeom prst="rect">
            <a:avLst/>
          </a:prstGeom>
          <a:noFill/>
          <a:ln>
            <a:noFill/>
          </a:ln>
        </p:spPr>
        <p:txBody>
          <a:bodyPr spcFirstLastPara="1" wrap="square" lIns="68569" tIns="68569" rIns="68569" bIns="68569" anchor="t" anchorCtr="0">
            <a:spAutoFit/>
          </a:bodyPr>
          <a:lstStyle/>
          <a:p>
            <a:r>
              <a:rPr lang="en-US" sz="600" i="1" dirty="0">
                <a:latin typeface="Trebuchet MS"/>
                <a:ea typeface="Trebuchet MS"/>
                <a:cs typeface="Trebuchet MS"/>
                <a:sym typeface="Trebuchet MS"/>
              </a:rPr>
              <a:t>Source: awaisbajwa.medium.com</a:t>
            </a:r>
            <a:endParaRPr sz="600" i="1" dirty="0">
              <a:latin typeface="Trebuchet MS"/>
              <a:ea typeface="Trebuchet MS"/>
              <a:cs typeface="Trebuchet MS"/>
              <a:sym typeface="Trebuchet MS"/>
            </a:endParaRPr>
          </a:p>
        </p:txBody>
      </p:sp>
      <p:pic>
        <p:nvPicPr>
          <p:cNvPr id="1130" name="Google Shape;1130;g1158e6e1f5a_0_1256"/>
          <p:cNvPicPr preferRelativeResize="0"/>
          <p:nvPr/>
        </p:nvPicPr>
        <p:blipFill>
          <a:blip r:embed="rId3">
            <a:alphaModFix/>
          </a:blip>
          <a:stretch>
            <a:fillRect/>
          </a:stretch>
        </p:blipFill>
        <p:spPr>
          <a:xfrm>
            <a:off x="1196275" y="1259678"/>
            <a:ext cx="6751450" cy="3710122"/>
          </a:xfrm>
          <a:prstGeom prst="rect">
            <a:avLst/>
          </a:prstGeom>
          <a:noFill/>
          <a:ln>
            <a:noFill/>
          </a:ln>
        </p:spPr>
      </p:pic>
      <p:sp>
        <p:nvSpPr>
          <p:cNvPr id="3" name="Google Shape;378;p51">
            <a:extLst>
              <a:ext uri="{FF2B5EF4-FFF2-40B4-BE49-F238E27FC236}">
                <a16:creationId xmlns:a16="http://schemas.microsoft.com/office/drawing/2014/main" id="{8D0A333E-9243-C449-F2D5-24BC7E826EF9}"/>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11613c6fcd5_1_70"/>
          <p:cNvSpPr txBox="1">
            <a:spLocks noGrp="1"/>
          </p:cNvSpPr>
          <p:nvPr>
            <p:ph type="title"/>
          </p:nvPr>
        </p:nvSpPr>
        <p:spPr>
          <a:xfrm>
            <a:off x="445350" y="1424488"/>
            <a:ext cx="8253300" cy="1163395"/>
          </a:xfrm>
          <a:prstGeom prst="rect">
            <a:avLst/>
          </a:prstGeom>
        </p:spPr>
        <p:txBody>
          <a:bodyPr spcFirstLastPara="1" wrap="square" lIns="0" tIns="0" rIns="0" bIns="0" anchor="t" anchorCtr="0">
            <a:spAutoFit/>
          </a:bodyPr>
          <a:lstStyle/>
          <a:p>
            <a:pPr algn="ctr"/>
            <a:r>
              <a:rPr lang="en-US" sz="2400" dirty="0">
                <a:solidFill>
                  <a:srgbClr val="B7B7B7"/>
                </a:solidFill>
              </a:rPr>
              <a:t>Time for a Quick </a:t>
            </a:r>
            <a:endParaRPr sz="2400" dirty="0">
              <a:solidFill>
                <a:srgbClr val="B7B7B7"/>
              </a:solidFill>
            </a:endParaRPr>
          </a:p>
          <a:p>
            <a:pPr algn="ctr"/>
            <a:r>
              <a:rPr lang="en-US" sz="6000" dirty="0">
                <a:solidFill>
                  <a:schemeClr val="accent1"/>
                </a:solidFill>
              </a:rPr>
              <a:t>Poll</a:t>
            </a:r>
            <a:endParaRPr sz="6000" dirty="0">
              <a:solidFill>
                <a:schemeClr val="accent1"/>
              </a:solidFill>
            </a:endParaRPr>
          </a:p>
        </p:txBody>
      </p:sp>
      <p:pic>
        <p:nvPicPr>
          <p:cNvPr id="1137" name="Google Shape;1137;g11613c6fcd5_1_70"/>
          <p:cNvPicPr preferRelativeResize="0"/>
          <p:nvPr/>
        </p:nvPicPr>
        <p:blipFill>
          <a:blip r:embed="rId3">
            <a:alphaModFix/>
          </a:blip>
          <a:stretch>
            <a:fillRect/>
          </a:stretch>
        </p:blipFill>
        <p:spPr>
          <a:xfrm>
            <a:off x="3606954" y="2571750"/>
            <a:ext cx="1930092" cy="1761301"/>
          </a:xfrm>
          <a:prstGeom prst="rect">
            <a:avLst/>
          </a:prstGeom>
          <a:noFill/>
          <a:ln>
            <a:noFill/>
          </a:ln>
        </p:spPr>
      </p:pic>
      <p:sp>
        <p:nvSpPr>
          <p:cNvPr id="3" name="Google Shape;378;p51">
            <a:extLst>
              <a:ext uri="{FF2B5EF4-FFF2-40B4-BE49-F238E27FC236}">
                <a16:creationId xmlns:a16="http://schemas.microsoft.com/office/drawing/2014/main" id="{FED5F4B0-8694-8D50-441A-9D1C375143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a:xfrm>
            <a:off x="722755" y="2285400"/>
            <a:ext cx="8520600" cy="572700"/>
          </a:xfrm>
        </p:spPr>
        <p:txBody>
          <a:bodyPr/>
          <a:lstStyle/>
          <a:p>
            <a:r>
              <a:rPr lang="en-US" dirty="0"/>
              <a:t>Traditional Systems vs. Machine Learning-Based AI</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712714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1158e6e1f5a_0_1269"/>
          <p:cNvSpPr txBox="1">
            <a:spLocks noGrp="1"/>
          </p:cNvSpPr>
          <p:nvPr>
            <p:ph type="title"/>
          </p:nvPr>
        </p:nvSpPr>
        <p:spPr>
          <a:prstGeom prst="rect">
            <a:avLst/>
          </a:prstGeom>
        </p:spPr>
        <p:txBody>
          <a:bodyPr spcFirstLastPara="1" wrap="square" lIns="0" tIns="0" rIns="0" bIns="0" anchor="t" anchorCtr="0">
            <a:spAutoFit/>
          </a:bodyPr>
          <a:lstStyle/>
          <a:p>
            <a:r>
              <a:rPr lang="en-US"/>
              <a:t>Traditional Systems vs Machine Learning based AI Systems</a:t>
            </a:r>
            <a:endParaRPr/>
          </a:p>
        </p:txBody>
      </p:sp>
      <p:sp>
        <p:nvSpPr>
          <p:cNvPr id="1151" name="Google Shape;1151;g1158e6e1f5a_0_1269"/>
          <p:cNvSpPr/>
          <p:nvPr/>
        </p:nvSpPr>
        <p:spPr>
          <a:xfrm>
            <a:off x="1636200" y="2327492"/>
            <a:ext cx="1134000" cy="14013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152" name="Google Shape;1152;g1158e6e1f5a_0_1269"/>
          <p:cNvCxnSpPr/>
          <p:nvPr/>
        </p:nvCxnSpPr>
        <p:spPr>
          <a:xfrm>
            <a:off x="1790100" y="1452692"/>
            <a:ext cx="0" cy="858600"/>
          </a:xfrm>
          <a:prstGeom prst="straightConnector1">
            <a:avLst/>
          </a:prstGeom>
          <a:noFill/>
          <a:ln w="28575" cap="flat" cmpd="sng">
            <a:solidFill>
              <a:srgbClr val="434343"/>
            </a:solidFill>
            <a:prstDash val="solid"/>
            <a:round/>
            <a:headEnd type="none" w="med" len="med"/>
            <a:tailEnd type="triangle" w="med" len="med"/>
          </a:ln>
        </p:spPr>
      </p:cxnSp>
      <p:cxnSp>
        <p:nvCxnSpPr>
          <p:cNvPr id="1153" name="Google Shape;1153;g1158e6e1f5a_0_1269"/>
          <p:cNvCxnSpPr/>
          <p:nvPr/>
        </p:nvCxnSpPr>
        <p:spPr>
          <a:xfrm>
            <a:off x="2601000" y="1452692"/>
            <a:ext cx="0" cy="858600"/>
          </a:xfrm>
          <a:prstGeom prst="straightConnector1">
            <a:avLst/>
          </a:prstGeom>
          <a:noFill/>
          <a:ln w="28575" cap="flat" cmpd="sng">
            <a:solidFill>
              <a:srgbClr val="434343"/>
            </a:solidFill>
            <a:prstDash val="solid"/>
            <a:round/>
            <a:headEnd type="none" w="med" len="med"/>
            <a:tailEnd type="triangle" w="med" len="med"/>
          </a:ln>
        </p:spPr>
      </p:cxnSp>
      <p:cxnSp>
        <p:nvCxnSpPr>
          <p:cNvPr id="1154" name="Google Shape;1154;g1158e6e1f5a_0_1269"/>
          <p:cNvCxnSpPr/>
          <p:nvPr/>
        </p:nvCxnSpPr>
        <p:spPr>
          <a:xfrm>
            <a:off x="2203200" y="3762073"/>
            <a:ext cx="0" cy="858600"/>
          </a:xfrm>
          <a:prstGeom prst="straightConnector1">
            <a:avLst/>
          </a:prstGeom>
          <a:noFill/>
          <a:ln w="28575" cap="flat" cmpd="sng">
            <a:solidFill>
              <a:srgbClr val="434343"/>
            </a:solidFill>
            <a:prstDash val="solid"/>
            <a:round/>
            <a:headEnd type="none" w="med" len="med"/>
            <a:tailEnd type="triangle" w="med" len="med"/>
          </a:ln>
        </p:spPr>
      </p:cxnSp>
      <p:sp>
        <p:nvSpPr>
          <p:cNvPr id="1155" name="Google Shape;1155;g1158e6e1f5a_0_1269"/>
          <p:cNvSpPr txBox="1"/>
          <p:nvPr/>
        </p:nvSpPr>
        <p:spPr>
          <a:xfrm>
            <a:off x="1919700" y="4653954"/>
            <a:ext cx="681300" cy="300060"/>
          </a:xfrm>
          <a:prstGeom prst="rect">
            <a:avLst/>
          </a:prstGeom>
          <a:noFill/>
          <a:ln>
            <a:noFill/>
          </a:ln>
        </p:spPr>
        <p:txBody>
          <a:bodyPr spcFirstLastPara="1" wrap="square" lIns="68569" tIns="68569" rIns="68569" bIns="68569" anchor="t" anchorCtr="0">
            <a:spAutoFit/>
          </a:bodyPr>
          <a:lstStyle/>
          <a:p>
            <a:r>
              <a:rPr lang="en-US" sz="1050">
                <a:latin typeface="Trebuchet MS"/>
                <a:ea typeface="Trebuchet MS"/>
                <a:cs typeface="Trebuchet MS"/>
                <a:sym typeface="Trebuchet MS"/>
              </a:rPr>
              <a:t>Answers</a:t>
            </a:r>
            <a:endParaRPr sz="1050">
              <a:latin typeface="Trebuchet MS"/>
              <a:ea typeface="Trebuchet MS"/>
              <a:cs typeface="Trebuchet MS"/>
              <a:sym typeface="Trebuchet MS"/>
            </a:endParaRPr>
          </a:p>
        </p:txBody>
      </p:sp>
      <p:sp>
        <p:nvSpPr>
          <p:cNvPr id="1156" name="Google Shape;1156;g1158e6e1f5a_0_1269"/>
          <p:cNvSpPr txBox="1"/>
          <p:nvPr/>
        </p:nvSpPr>
        <p:spPr>
          <a:xfrm>
            <a:off x="1506600" y="1152542"/>
            <a:ext cx="5670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Data</a:t>
            </a:r>
            <a:endParaRPr sz="1050">
              <a:latin typeface="Trebuchet MS"/>
              <a:ea typeface="Trebuchet MS"/>
              <a:cs typeface="Trebuchet MS"/>
              <a:sym typeface="Trebuchet MS"/>
            </a:endParaRPr>
          </a:p>
        </p:txBody>
      </p:sp>
      <p:sp>
        <p:nvSpPr>
          <p:cNvPr id="1157" name="Google Shape;1157;g1158e6e1f5a_0_1269"/>
          <p:cNvSpPr txBox="1"/>
          <p:nvPr/>
        </p:nvSpPr>
        <p:spPr>
          <a:xfrm>
            <a:off x="2216700" y="1152542"/>
            <a:ext cx="7686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Algorithm</a:t>
            </a:r>
            <a:endParaRPr sz="1050">
              <a:latin typeface="Trebuchet MS"/>
              <a:ea typeface="Trebuchet MS"/>
              <a:cs typeface="Trebuchet MS"/>
              <a:sym typeface="Trebuchet MS"/>
            </a:endParaRPr>
          </a:p>
        </p:txBody>
      </p:sp>
      <p:sp>
        <p:nvSpPr>
          <p:cNvPr id="1158" name="Google Shape;1158;g1158e6e1f5a_0_1269"/>
          <p:cNvSpPr/>
          <p:nvPr/>
        </p:nvSpPr>
        <p:spPr>
          <a:xfrm>
            <a:off x="6275700" y="1984592"/>
            <a:ext cx="1134000" cy="14013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159" name="Google Shape;1159;g1158e6e1f5a_0_1269"/>
          <p:cNvCxnSpPr/>
          <p:nvPr/>
        </p:nvCxnSpPr>
        <p:spPr>
          <a:xfrm>
            <a:off x="6429600" y="1452692"/>
            <a:ext cx="7200" cy="510300"/>
          </a:xfrm>
          <a:prstGeom prst="straightConnector1">
            <a:avLst/>
          </a:prstGeom>
          <a:noFill/>
          <a:ln w="28575" cap="flat" cmpd="sng">
            <a:solidFill>
              <a:srgbClr val="434343"/>
            </a:solidFill>
            <a:prstDash val="solid"/>
            <a:round/>
            <a:headEnd type="none" w="med" len="med"/>
            <a:tailEnd type="triangle" w="med" len="med"/>
          </a:ln>
        </p:spPr>
      </p:cxnSp>
      <p:sp>
        <p:nvSpPr>
          <p:cNvPr id="1160" name="Google Shape;1160;g1158e6e1f5a_0_1269"/>
          <p:cNvSpPr txBox="1"/>
          <p:nvPr/>
        </p:nvSpPr>
        <p:spPr>
          <a:xfrm>
            <a:off x="6146100" y="1152542"/>
            <a:ext cx="5670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Data</a:t>
            </a:r>
            <a:endParaRPr sz="1050">
              <a:latin typeface="Trebuchet MS"/>
              <a:ea typeface="Trebuchet MS"/>
              <a:cs typeface="Trebuchet MS"/>
              <a:sym typeface="Trebuchet MS"/>
            </a:endParaRPr>
          </a:p>
        </p:txBody>
      </p:sp>
      <p:sp>
        <p:nvSpPr>
          <p:cNvPr id="1161" name="Google Shape;1161;g1158e6e1f5a_0_1269"/>
          <p:cNvSpPr txBox="1"/>
          <p:nvPr/>
        </p:nvSpPr>
        <p:spPr>
          <a:xfrm>
            <a:off x="6856200" y="1152542"/>
            <a:ext cx="7686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Answers</a:t>
            </a:r>
            <a:endParaRPr sz="1050">
              <a:latin typeface="Trebuchet MS"/>
              <a:ea typeface="Trebuchet MS"/>
              <a:cs typeface="Trebuchet MS"/>
              <a:sym typeface="Trebuchet MS"/>
            </a:endParaRPr>
          </a:p>
        </p:txBody>
      </p:sp>
      <p:cxnSp>
        <p:nvCxnSpPr>
          <p:cNvPr id="1162" name="Google Shape;1162;g1158e6e1f5a_0_1269"/>
          <p:cNvCxnSpPr/>
          <p:nvPr/>
        </p:nvCxnSpPr>
        <p:spPr>
          <a:xfrm>
            <a:off x="7236900" y="1452692"/>
            <a:ext cx="7200" cy="510300"/>
          </a:xfrm>
          <a:prstGeom prst="straightConnector1">
            <a:avLst/>
          </a:prstGeom>
          <a:noFill/>
          <a:ln w="28575" cap="flat" cmpd="sng">
            <a:solidFill>
              <a:srgbClr val="434343"/>
            </a:solidFill>
            <a:prstDash val="solid"/>
            <a:round/>
            <a:headEnd type="none" w="med" len="med"/>
            <a:tailEnd type="triangle" w="med" len="med"/>
          </a:ln>
        </p:spPr>
      </p:cxnSp>
      <p:cxnSp>
        <p:nvCxnSpPr>
          <p:cNvPr id="1163" name="Google Shape;1163;g1158e6e1f5a_0_1269"/>
          <p:cNvCxnSpPr/>
          <p:nvPr/>
        </p:nvCxnSpPr>
        <p:spPr>
          <a:xfrm>
            <a:off x="6429600" y="3385892"/>
            <a:ext cx="7200" cy="510300"/>
          </a:xfrm>
          <a:prstGeom prst="straightConnector1">
            <a:avLst/>
          </a:prstGeom>
          <a:noFill/>
          <a:ln w="28575" cap="flat" cmpd="sng">
            <a:solidFill>
              <a:srgbClr val="434343"/>
            </a:solidFill>
            <a:prstDash val="solid"/>
            <a:round/>
            <a:headEnd type="none" w="med" len="med"/>
            <a:tailEnd type="triangle" w="med" len="med"/>
          </a:ln>
        </p:spPr>
      </p:cxnSp>
      <p:sp>
        <p:nvSpPr>
          <p:cNvPr id="1164" name="Google Shape;1164;g1158e6e1f5a_0_1269"/>
          <p:cNvSpPr/>
          <p:nvPr/>
        </p:nvSpPr>
        <p:spPr>
          <a:xfrm>
            <a:off x="5482800" y="3917792"/>
            <a:ext cx="1134000" cy="80415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165" name="Google Shape;1165;g1158e6e1f5a_0_1269"/>
          <p:cNvCxnSpPr/>
          <p:nvPr/>
        </p:nvCxnSpPr>
        <p:spPr>
          <a:xfrm>
            <a:off x="5669100" y="3385892"/>
            <a:ext cx="7200" cy="510300"/>
          </a:xfrm>
          <a:prstGeom prst="straightConnector1">
            <a:avLst/>
          </a:prstGeom>
          <a:noFill/>
          <a:ln w="28575" cap="flat" cmpd="sng">
            <a:solidFill>
              <a:srgbClr val="434343"/>
            </a:solidFill>
            <a:prstDash val="solid"/>
            <a:round/>
            <a:headEnd type="none" w="med" len="med"/>
            <a:tailEnd type="triangle" w="med" len="med"/>
          </a:ln>
        </p:spPr>
      </p:cxnSp>
      <p:sp>
        <p:nvSpPr>
          <p:cNvPr id="1166" name="Google Shape;1166;g1158e6e1f5a_0_1269"/>
          <p:cNvSpPr txBox="1"/>
          <p:nvPr/>
        </p:nvSpPr>
        <p:spPr>
          <a:xfrm>
            <a:off x="5184000" y="3064142"/>
            <a:ext cx="8622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Data</a:t>
            </a:r>
            <a:endParaRPr sz="1050">
              <a:latin typeface="Trebuchet MS"/>
              <a:ea typeface="Trebuchet MS"/>
              <a:cs typeface="Trebuchet MS"/>
              <a:sym typeface="Trebuchet MS"/>
            </a:endParaRPr>
          </a:p>
        </p:txBody>
      </p:sp>
      <p:sp>
        <p:nvSpPr>
          <p:cNvPr id="1167" name="Google Shape;1167;g1158e6e1f5a_0_1269"/>
          <p:cNvSpPr txBox="1"/>
          <p:nvPr/>
        </p:nvSpPr>
        <p:spPr>
          <a:xfrm>
            <a:off x="6372450" y="3464642"/>
            <a:ext cx="5670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Model</a:t>
            </a:r>
            <a:endParaRPr sz="1050">
              <a:latin typeface="Trebuchet MS"/>
              <a:ea typeface="Trebuchet MS"/>
              <a:cs typeface="Trebuchet MS"/>
              <a:sym typeface="Trebuchet MS"/>
            </a:endParaRPr>
          </a:p>
        </p:txBody>
      </p:sp>
      <p:cxnSp>
        <p:nvCxnSpPr>
          <p:cNvPr id="1168" name="Google Shape;1168;g1158e6e1f5a_0_1269"/>
          <p:cNvCxnSpPr/>
          <p:nvPr/>
        </p:nvCxnSpPr>
        <p:spPr>
          <a:xfrm flipH="1">
            <a:off x="6044850" y="4721942"/>
            <a:ext cx="1350" cy="335250"/>
          </a:xfrm>
          <a:prstGeom prst="straightConnector1">
            <a:avLst/>
          </a:prstGeom>
          <a:noFill/>
          <a:ln w="28575" cap="flat" cmpd="sng">
            <a:solidFill>
              <a:srgbClr val="434343"/>
            </a:solidFill>
            <a:prstDash val="solid"/>
            <a:round/>
            <a:headEnd type="none" w="med" len="med"/>
            <a:tailEnd type="triangle" w="med" len="med"/>
          </a:ln>
        </p:spPr>
      </p:cxnSp>
      <p:sp>
        <p:nvSpPr>
          <p:cNvPr id="1169" name="Google Shape;1169;g1158e6e1f5a_0_1269"/>
          <p:cNvSpPr txBox="1"/>
          <p:nvPr/>
        </p:nvSpPr>
        <p:spPr>
          <a:xfrm>
            <a:off x="6146100" y="4739492"/>
            <a:ext cx="8622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Predictions</a:t>
            </a:r>
            <a:endParaRPr sz="1050">
              <a:latin typeface="Trebuchet MS"/>
              <a:ea typeface="Trebuchet MS"/>
              <a:cs typeface="Trebuchet MS"/>
              <a:sym typeface="Trebuchet MS"/>
            </a:endParaRPr>
          </a:p>
        </p:txBody>
      </p:sp>
      <p:cxnSp>
        <p:nvCxnSpPr>
          <p:cNvPr id="1170" name="Google Shape;1170;g1158e6e1f5a_0_1269"/>
          <p:cNvCxnSpPr/>
          <p:nvPr/>
        </p:nvCxnSpPr>
        <p:spPr>
          <a:xfrm>
            <a:off x="4358700" y="1080092"/>
            <a:ext cx="48600" cy="3928500"/>
          </a:xfrm>
          <a:prstGeom prst="straightConnector1">
            <a:avLst/>
          </a:prstGeom>
          <a:noFill/>
          <a:ln w="28575" cap="flat" cmpd="sng">
            <a:solidFill>
              <a:srgbClr val="D9D9D9"/>
            </a:solidFill>
            <a:prstDash val="dot"/>
            <a:round/>
            <a:headEnd type="none" w="med" len="med"/>
            <a:tailEnd type="none" w="med" len="med"/>
          </a:ln>
        </p:spPr>
      </p:cxnSp>
      <p:sp>
        <p:nvSpPr>
          <p:cNvPr id="1171" name="Google Shape;1171;g1158e6e1f5a_0_1269"/>
          <p:cNvSpPr txBox="1"/>
          <p:nvPr/>
        </p:nvSpPr>
        <p:spPr>
          <a:xfrm>
            <a:off x="2859525" y="2437292"/>
            <a:ext cx="1409850" cy="1107973"/>
          </a:xfrm>
          <a:prstGeom prst="rect">
            <a:avLst/>
          </a:prstGeom>
          <a:noFill/>
          <a:ln w="19050" cap="flat" cmpd="sng">
            <a:solidFill>
              <a:srgbClr val="000000"/>
            </a:solidFill>
            <a:prstDash val="dot"/>
            <a:round/>
            <a:headEnd type="none" w="sm" len="sm"/>
            <a:tailEnd type="none" w="sm" len="sm"/>
          </a:ln>
        </p:spPr>
        <p:txBody>
          <a:bodyPr spcFirstLastPara="1" wrap="square" lIns="68569" tIns="68569" rIns="68569" bIns="68569" anchor="t" anchorCtr="0">
            <a:spAutoFit/>
          </a:bodyPr>
          <a:lstStyle/>
          <a:p>
            <a:pPr>
              <a:lnSpc>
                <a:spcPct val="150000"/>
              </a:lnSpc>
            </a:pPr>
            <a:r>
              <a:rPr lang="en-US" sz="1050" b="1">
                <a:latin typeface="Trebuchet MS"/>
                <a:ea typeface="Trebuchet MS"/>
                <a:cs typeface="Trebuchet MS"/>
                <a:sym typeface="Trebuchet MS"/>
              </a:rPr>
              <a:t>Traditional Algorithm: Explicit Programming</a:t>
            </a:r>
            <a:endParaRPr sz="1050" b="1">
              <a:latin typeface="Trebuchet MS"/>
              <a:ea typeface="Trebuchet MS"/>
              <a:cs typeface="Trebuchet MS"/>
              <a:sym typeface="Trebuchet MS"/>
            </a:endParaRPr>
          </a:p>
          <a:p>
            <a:pPr>
              <a:lnSpc>
                <a:spcPct val="150000"/>
              </a:lnSpc>
            </a:pPr>
            <a:r>
              <a:rPr lang="en-US" sz="1050" b="1">
                <a:latin typeface="Trebuchet MS"/>
                <a:ea typeface="Trebuchet MS"/>
                <a:cs typeface="Trebuchet MS"/>
                <a:sym typeface="Trebuchet MS"/>
              </a:rPr>
              <a:t>of Rules </a:t>
            </a:r>
            <a:endParaRPr sz="1050" b="1">
              <a:latin typeface="Trebuchet MS"/>
              <a:ea typeface="Trebuchet MS"/>
              <a:cs typeface="Trebuchet MS"/>
              <a:sym typeface="Trebuchet MS"/>
            </a:endParaRPr>
          </a:p>
        </p:txBody>
      </p:sp>
      <p:sp>
        <p:nvSpPr>
          <p:cNvPr id="1172" name="Google Shape;1172;g1158e6e1f5a_0_1269"/>
          <p:cNvSpPr txBox="1"/>
          <p:nvPr/>
        </p:nvSpPr>
        <p:spPr>
          <a:xfrm>
            <a:off x="7461900" y="2292729"/>
            <a:ext cx="1134000" cy="1107973"/>
          </a:xfrm>
          <a:prstGeom prst="rect">
            <a:avLst/>
          </a:prstGeom>
          <a:noFill/>
          <a:ln w="19050" cap="flat" cmpd="sng">
            <a:solidFill>
              <a:srgbClr val="000000"/>
            </a:solidFill>
            <a:prstDash val="dot"/>
            <a:round/>
            <a:headEnd type="none" w="sm" len="sm"/>
            <a:tailEnd type="none" w="sm" len="sm"/>
          </a:ln>
        </p:spPr>
        <p:txBody>
          <a:bodyPr spcFirstLastPara="1" wrap="square" lIns="68569" tIns="68569" rIns="68569" bIns="68569" anchor="t" anchorCtr="0">
            <a:spAutoFit/>
          </a:bodyPr>
          <a:lstStyle/>
          <a:p>
            <a:pPr>
              <a:lnSpc>
                <a:spcPct val="150000"/>
              </a:lnSpc>
            </a:pPr>
            <a:r>
              <a:rPr lang="en-US" sz="1050" b="1">
                <a:latin typeface="Trebuchet MS"/>
                <a:ea typeface="Trebuchet MS"/>
                <a:cs typeface="Trebuchet MS"/>
                <a:sym typeface="Trebuchet MS"/>
              </a:rPr>
              <a:t>ML Algorithm: Learning Patterns &amp; Rules from Data </a:t>
            </a:r>
            <a:endParaRPr sz="1050" b="1">
              <a:latin typeface="Trebuchet MS"/>
              <a:ea typeface="Trebuchet MS"/>
              <a:cs typeface="Trebuchet MS"/>
              <a:sym typeface="Trebuchet MS"/>
            </a:endParaRPr>
          </a:p>
        </p:txBody>
      </p:sp>
      <p:sp>
        <p:nvSpPr>
          <p:cNvPr id="1173" name="Google Shape;1173;g1158e6e1f5a_0_1269"/>
          <p:cNvSpPr txBox="1"/>
          <p:nvPr/>
        </p:nvSpPr>
        <p:spPr>
          <a:xfrm>
            <a:off x="6673500" y="4169792"/>
            <a:ext cx="1134000" cy="300060"/>
          </a:xfrm>
          <a:prstGeom prst="rect">
            <a:avLst/>
          </a:prstGeom>
          <a:noFill/>
          <a:ln w="19050" cap="flat" cmpd="sng">
            <a:solidFill>
              <a:srgbClr val="000000"/>
            </a:solidFill>
            <a:prstDash val="dot"/>
            <a:round/>
            <a:headEnd type="none" w="sm" len="sm"/>
            <a:tailEnd type="none" w="sm" len="sm"/>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Trained Model</a:t>
            </a:r>
            <a:endParaRPr sz="1050" b="1">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22F096B1-3BCE-84F8-48C5-B47E09B3C42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1158e6e1f5a_0_1407"/>
          <p:cNvSpPr/>
          <p:nvPr/>
        </p:nvSpPr>
        <p:spPr>
          <a:xfrm>
            <a:off x="1012050" y="1041606"/>
            <a:ext cx="7119900" cy="1077300"/>
          </a:xfrm>
          <a:prstGeom prst="rect">
            <a:avLst/>
          </a:prstGeom>
          <a:noFill/>
          <a:ln w="19050" cap="flat" cmpd="sng">
            <a:solidFill>
              <a:srgbClr val="6FA8DC"/>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80" name="Google Shape;1180;g1158e6e1f5a_0_1407"/>
          <p:cNvSpPr txBox="1">
            <a:spLocks noGrp="1"/>
          </p:cNvSpPr>
          <p:nvPr>
            <p:ph type="title"/>
          </p:nvPr>
        </p:nvSpPr>
        <p:spPr>
          <a:prstGeom prst="rect">
            <a:avLst/>
          </a:prstGeom>
        </p:spPr>
        <p:txBody>
          <a:bodyPr spcFirstLastPara="1" wrap="square" lIns="0" tIns="0" rIns="0" bIns="0" anchor="t" anchorCtr="0">
            <a:spAutoFit/>
          </a:bodyPr>
          <a:lstStyle/>
          <a:p>
            <a:r>
              <a:rPr lang="en-US"/>
              <a:t>Learning Algorithm vs Model</a:t>
            </a:r>
            <a:endParaRPr/>
          </a:p>
        </p:txBody>
      </p:sp>
      <p:sp>
        <p:nvSpPr>
          <p:cNvPr id="1181" name="Google Shape;1181;g1158e6e1f5a_0_1407"/>
          <p:cNvSpPr txBox="1"/>
          <p:nvPr/>
        </p:nvSpPr>
        <p:spPr>
          <a:xfrm>
            <a:off x="1095750" y="1309525"/>
            <a:ext cx="3755025" cy="623225"/>
          </a:xfrm>
          <a:prstGeom prst="rect">
            <a:avLst/>
          </a:prstGeom>
          <a:noFill/>
          <a:ln w="19050" cap="flat" cmpd="sng">
            <a:solidFill>
              <a:srgbClr val="6FA8DC"/>
            </a:solidFill>
            <a:prstDash val="dot"/>
            <a:round/>
            <a:headEnd type="none" w="sm" len="sm"/>
            <a:tailEnd type="none" w="sm" len="sm"/>
          </a:ln>
        </p:spPr>
        <p:txBody>
          <a:bodyPr spcFirstLastPara="1" wrap="square" lIns="68569" tIns="68569" rIns="68569" bIns="68569" anchor="t" anchorCtr="0">
            <a:spAutoFit/>
          </a:bodyPr>
          <a:lstStyle/>
          <a:p>
            <a:pPr algn="ctr"/>
            <a:endParaRPr sz="1050">
              <a:latin typeface="Trebuchet MS"/>
              <a:ea typeface="Trebuchet MS"/>
              <a:cs typeface="Trebuchet MS"/>
              <a:sym typeface="Trebuchet MS"/>
            </a:endParaRPr>
          </a:p>
          <a:p>
            <a:pPr algn="ctr"/>
            <a:r>
              <a:rPr lang="en-US" sz="1050">
                <a:latin typeface="Trebuchet MS"/>
                <a:ea typeface="Trebuchet MS"/>
                <a:cs typeface="Trebuchet MS"/>
                <a:sym typeface="Trebuchet MS"/>
              </a:rPr>
              <a:t>Set of instructions that can learn pattern from Data</a:t>
            </a:r>
            <a:endParaRPr sz="1050">
              <a:latin typeface="Trebuchet MS"/>
              <a:ea typeface="Trebuchet MS"/>
              <a:cs typeface="Trebuchet MS"/>
              <a:sym typeface="Trebuchet MS"/>
            </a:endParaRPr>
          </a:p>
          <a:p>
            <a:pPr algn="ctr"/>
            <a:endParaRPr sz="1050">
              <a:latin typeface="Trebuchet MS"/>
              <a:ea typeface="Trebuchet MS"/>
              <a:cs typeface="Trebuchet MS"/>
              <a:sym typeface="Trebuchet MS"/>
            </a:endParaRPr>
          </a:p>
        </p:txBody>
      </p:sp>
      <p:sp>
        <p:nvSpPr>
          <p:cNvPr id="1182" name="Google Shape;1182;g1158e6e1f5a_0_1407"/>
          <p:cNvSpPr txBox="1"/>
          <p:nvPr/>
        </p:nvSpPr>
        <p:spPr>
          <a:xfrm>
            <a:off x="2009363" y="1157256"/>
            <a:ext cx="1927800" cy="300060"/>
          </a:xfrm>
          <a:prstGeom prst="rect">
            <a:avLst/>
          </a:prstGeom>
          <a:solidFill>
            <a:srgbClr val="6FA8DC"/>
          </a:solidFill>
          <a:ln>
            <a:noFill/>
          </a:ln>
        </p:spPr>
        <p:txBody>
          <a:bodyPr spcFirstLastPara="1" wrap="square" lIns="68569" tIns="68569" rIns="68569" bIns="68569" anchor="t" anchorCtr="0">
            <a:spAutoFit/>
          </a:bodyPr>
          <a:lstStyle/>
          <a:p>
            <a:pPr algn="ctr"/>
            <a:r>
              <a:rPr lang="en-US" sz="1050" b="1">
                <a:solidFill>
                  <a:schemeClr val="lt1"/>
                </a:solidFill>
                <a:latin typeface="Trebuchet MS"/>
                <a:ea typeface="Trebuchet MS"/>
                <a:cs typeface="Trebuchet MS"/>
                <a:sym typeface="Trebuchet MS"/>
              </a:rPr>
              <a:t>Learning Algorithm</a:t>
            </a:r>
            <a:endParaRPr sz="1050">
              <a:solidFill>
                <a:schemeClr val="lt1"/>
              </a:solidFill>
            </a:endParaRPr>
          </a:p>
        </p:txBody>
      </p:sp>
      <p:sp>
        <p:nvSpPr>
          <p:cNvPr id="1183" name="Google Shape;1183;g1158e6e1f5a_0_1407"/>
          <p:cNvSpPr txBox="1"/>
          <p:nvPr/>
        </p:nvSpPr>
        <p:spPr>
          <a:xfrm>
            <a:off x="2694488" y="3881295"/>
            <a:ext cx="3755025" cy="1107973"/>
          </a:xfrm>
          <a:prstGeom prst="rect">
            <a:avLst/>
          </a:prstGeom>
          <a:noFill/>
          <a:ln w="19050" cap="flat" cmpd="sng">
            <a:solidFill>
              <a:srgbClr val="6FA8DC"/>
            </a:solidFill>
            <a:prstDash val="dot"/>
            <a:round/>
            <a:headEnd type="none" w="sm" len="sm"/>
            <a:tailEnd type="none" w="sm" len="sm"/>
          </a:ln>
        </p:spPr>
        <p:txBody>
          <a:bodyPr spcFirstLastPara="1" wrap="square" lIns="68569" tIns="68569" rIns="68569" bIns="68569" anchor="t" anchorCtr="0">
            <a:spAutoFit/>
          </a:bodyPr>
          <a:lstStyle/>
          <a:p>
            <a:pPr algn="ctr">
              <a:lnSpc>
                <a:spcPct val="150000"/>
              </a:lnSpc>
            </a:pPr>
            <a:endParaRPr sz="1050">
              <a:latin typeface="Trebuchet MS"/>
              <a:ea typeface="Trebuchet MS"/>
              <a:cs typeface="Trebuchet MS"/>
              <a:sym typeface="Trebuchet MS"/>
            </a:endParaRPr>
          </a:p>
          <a:p>
            <a:pPr algn="ctr">
              <a:lnSpc>
                <a:spcPct val="150000"/>
              </a:lnSpc>
            </a:pPr>
            <a:r>
              <a:rPr lang="en-US" sz="1050">
                <a:latin typeface="Trebuchet MS"/>
                <a:ea typeface="Trebuchet MS"/>
                <a:cs typeface="Trebuchet MS"/>
                <a:sym typeface="Trebuchet MS"/>
              </a:rPr>
              <a:t>Approximation of the reality, built using a Learning Algorithm</a:t>
            </a:r>
            <a:endParaRPr sz="1050">
              <a:latin typeface="Trebuchet MS"/>
              <a:ea typeface="Trebuchet MS"/>
              <a:cs typeface="Trebuchet MS"/>
              <a:sym typeface="Trebuchet MS"/>
            </a:endParaRPr>
          </a:p>
          <a:p>
            <a:pPr algn="ctr">
              <a:lnSpc>
                <a:spcPct val="150000"/>
              </a:lnSpc>
            </a:pPr>
            <a:endParaRPr sz="1050">
              <a:latin typeface="Trebuchet MS"/>
              <a:ea typeface="Trebuchet MS"/>
              <a:cs typeface="Trebuchet MS"/>
              <a:sym typeface="Trebuchet MS"/>
            </a:endParaRPr>
          </a:p>
        </p:txBody>
      </p:sp>
      <p:sp>
        <p:nvSpPr>
          <p:cNvPr id="1184" name="Google Shape;1184;g1158e6e1f5a_0_1407"/>
          <p:cNvSpPr txBox="1"/>
          <p:nvPr/>
        </p:nvSpPr>
        <p:spPr>
          <a:xfrm>
            <a:off x="3608100" y="3729017"/>
            <a:ext cx="1927800" cy="300060"/>
          </a:xfrm>
          <a:prstGeom prst="rect">
            <a:avLst/>
          </a:prstGeom>
          <a:solidFill>
            <a:srgbClr val="6FA8DC"/>
          </a:solidFill>
          <a:ln>
            <a:noFill/>
          </a:ln>
        </p:spPr>
        <p:txBody>
          <a:bodyPr spcFirstLastPara="1" wrap="square" lIns="68569" tIns="68569" rIns="68569" bIns="68569" anchor="t" anchorCtr="0">
            <a:spAutoFit/>
          </a:bodyPr>
          <a:lstStyle/>
          <a:p>
            <a:pPr algn="ctr"/>
            <a:r>
              <a:rPr lang="en-US" sz="1050" b="1">
                <a:solidFill>
                  <a:schemeClr val="lt1"/>
                </a:solidFill>
                <a:latin typeface="Trebuchet MS"/>
                <a:ea typeface="Trebuchet MS"/>
                <a:cs typeface="Trebuchet MS"/>
                <a:sym typeface="Trebuchet MS"/>
              </a:rPr>
              <a:t>Model</a:t>
            </a:r>
            <a:endParaRPr sz="1050">
              <a:solidFill>
                <a:schemeClr val="lt1"/>
              </a:solidFill>
            </a:endParaRPr>
          </a:p>
        </p:txBody>
      </p:sp>
      <p:cxnSp>
        <p:nvCxnSpPr>
          <p:cNvPr id="1185" name="Google Shape;1185;g1158e6e1f5a_0_1407"/>
          <p:cNvCxnSpPr>
            <a:stCxn id="1181" idx="3"/>
            <a:endCxn id="1186" idx="1"/>
          </p:cNvCxnSpPr>
          <p:nvPr/>
        </p:nvCxnSpPr>
        <p:spPr>
          <a:xfrm>
            <a:off x="4850775" y="1621138"/>
            <a:ext cx="1939838" cy="41"/>
          </a:xfrm>
          <a:prstGeom prst="straightConnector1">
            <a:avLst/>
          </a:prstGeom>
          <a:noFill/>
          <a:ln w="19050" cap="flat" cmpd="sng">
            <a:solidFill>
              <a:srgbClr val="2B2B2B"/>
            </a:solidFill>
            <a:prstDash val="solid"/>
            <a:round/>
            <a:headEnd type="none" w="med" len="med"/>
            <a:tailEnd type="triangle" w="med" len="med"/>
          </a:ln>
        </p:spPr>
      </p:cxnSp>
      <p:cxnSp>
        <p:nvCxnSpPr>
          <p:cNvPr id="1187" name="Google Shape;1187;g1158e6e1f5a_0_1407"/>
          <p:cNvCxnSpPr>
            <a:stCxn id="1179" idx="2"/>
            <a:endCxn id="1184" idx="0"/>
          </p:cNvCxnSpPr>
          <p:nvPr/>
        </p:nvCxnSpPr>
        <p:spPr>
          <a:xfrm>
            <a:off x="4572000" y="2118906"/>
            <a:ext cx="0" cy="1610111"/>
          </a:xfrm>
          <a:prstGeom prst="straightConnector1">
            <a:avLst/>
          </a:prstGeom>
          <a:noFill/>
          <a:ln w="19050" cap="flat" cmpd="sng">
            <a:solidFill>
              <a:srgbClr val="181818"/>
            </a:solidFill>
            <a:prstDash val="solid"/>
            <a:round/>
            <a:headEnd type="none" w="med" len="med"/>
            <a:tailEnd type="triangle" w="med" len="med"/>
          </a:ln>
        </p:spPr>
      </p:cxnSp>
      <p:sp>
        <p:nvSpPr>
          <p:cNvPr id="1186" name="Google Shape;1186;g1158e6e1f5a_0_1407"/>
          <p:cNvSpPr txBox="1"/>
          <p:nvPr/>
        </p:nvSpPr>
        <p:spPr>
          <a:xfrm>
            <a:off x="6790613" y="1263400"/>
            <a:ext cx="1255500" cy="715558"/>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t" anchorCtr="0">
            <a:spAutoFit/>
          </a:bodyPr>
          <a:lstStyle/>
          <a:p>
            <a:pPr algn="ctr"/>
            <a:endParaRPr sz="1350" b="1">
              <a:latin typeface="Trebuchet MS"/>
              <a:ea typeface="Trebuchet MS"/>
              <a:cs typeface="Trebuchet MS"/>
              <a:sym typeface="Trebuchet MS"/>
            </a:endParaRPr>
          </a:p>
          <a:p>
            <a:pPr algn="ctr"/>
            <a:r>
              <a:rPr lang="en-US" sz="1050">
                <a:latin typeface="Trebuchet MS"/>
                <a:ea typeface="Trebuchet MS"/>
                <a:cs typeface="Trebuchet MS"/>
                <a:sym typeface="Trebuchet MS"/>
              </a:rPr>
              <a:t>Refined Data</a:t>
            </a:r>
            <a:endParaRPr sz="1350" b="1">
              <a:latin typeface="Trebuchet MS"/>
              <a:ea typeface="Trebuchet MS"/>
              <a:cs typeface="Trebuchet MS"/>
              <a:sym typeface="Trebuchet MS"/>
            </a:endParaRPr>
          </a:p>
          <a:p>
            <a:pPr algn="ctr"/>
            <a:endParaRPr sz="1350" b="1">
              <a:latin typeface="Trebuchet MS"/>
              <a:ea typeface="Trebuchet MS"/>
              <a:cs typeface="Trebuchet MS"/>
              <a:sym typeface="Trebuchet MS"/>
            </a:endParaRPr>
          </a:p>
        </p:txBody>
      </p:sp>
      <p:sp>
        <p:nvSpPr>
          <p:cNvPr id="1188" name="Google Shape;1188;g1158e6e1f5a_0_1407"/>
          <p:cNvSpPr txBox="1"/>
          <p:nvPr/>
        </p:nvSpPr>
        <p:spPr>
          <a:xfrm>
            <a:off x="4925644" y="1356887"/>
            <a:ext cx="17901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Applied to</a:t>
            </a:r>
            <a:endParaRPr sz="1050">
              <a:latin typeface="Trebuchet MS"/>
              <a:ea typeface="Trebuchet MS"/>
              <a:cs typeface="Trebuchet MS"/>
              <a:sym typeface="Trebuchet MS"/>
            </a:endParaRPr>
          </a:p>
        </p:txBody>
      </p:sp>
      <p:sp>
        <p:nvSpPr>
          <p:cNvPr id="1189" name="Google Shape;1189;g1158e6e1f5a_0_1407"/>
          <p:cNvSpPr txBox="1"/>
          <p:nvPr/>
        </p:nvSpPr>
        <p:spPr>
          <a:xfrm rot="5400000">
            <a:off x="3794625" y="2836017"/>
            <a:ext cx="1790100" cy="300060"/>
          </a:xfrm>
          <a:prstGeom prst="rect">
            <a:avLst/>
          </a:prstGeom>
          <a:noFill/>
          <a:ln>
            <a:noFill/>
          </a:ln>
        </p:spPr>
        <p:txBody>
          <a:bodyPr spcFirstLastPara="1" wrap="square" lIns="68569" tIns="68569" rIns="68569" bIns="68569" anchor="t" anchorCtr="0">
            <a:spAutoFit/>
          </a:bodyPr>
          <a:lstStyle/>
          <a:p>
            <a:pPr algn="ctr"/>
            <a:r>
              <a:rPr lang="en-US" sz="1050">
                <a:latin typeface="Trebuchet MS"/>
                <a:ea typeface="Trebuchet MS"/>
                <a:cs typeface="Trebuchet MS"/>
                <a:sym typeface="Trebuchet MS"/>
              </a:rPr>
              <a:t>Produces</a:t>
            </a:r>
            <a:endParaRPr sz="1050">
              <a:latin typeface="Trebuchet MS"/>
              <a:ea typeface="Trebuchet MS"/>
              <a:cs typeface="Trebuchet MS"/>
              <a:sym typeface="Trebuchet MS"/>
            </a:endParaRPr>
          </a:p>
        </p:txBody>
      </p:sp>
      <p:sp>
        <p:nvSpPr>
          <p:cNvPr id="1190" name="Google Shape;1190;g1158e6e1f5a_0_1407"/>
          <p:cNvSpPr txBox="1"/>
          <p:nvPr/>
        </p:nvSpPr>
        <p:spPr>
          <a:xfrm>
            <a:off x="7054650" y="1101456"/>
            <a:ext cx="727425" cy="300060"/>
          </a:xfrm>
          <a:prstGeom prst="rect">
            <a:avLst/>
          </a:prstGeom>
          <a:solidFill>
            <a:srgbClr val="6FA8DC"/>
          </a:solidFill>
          <a:ln>
            <a:noFill/>
          </a:ln>
        </p:spPr>
        <p:txBody>
          <a:bodyPr spcFirstLastPara="1" wrap="square" lIns="68569" tIns="68569" rIns="68569" bIns="68569" anchor="t" anchorCtr="0">
            <a:spAutoFit/>
          </a:bodyPr>
          <a:lstStyle/>
          <a:p>
            <a:pPr algn="ctr"/>
            <a:r>
              <a:rPr lang="en-US" sz="1050" b="1">
                <a:solidFill>
                  <a:schemeClr val="lt1"/>
                </a:solidFill>
                <a:latin typeface="Trebuchet MS"/>
                <a:ea typeface="Trebuchet MS"/>
                <a:cs typeface="Trebuchet MS"/>
                <a:sym typeface="Trebuchet MS"/>
              </a:rPr>
              <a:t>Data</a:t>
            </a:r>
            <a:endParaRPr sz="1050">
              <a:solidFill>
                <a:schemeClr val="lt1"/>
              </a:solidFill>
            </a:endParaRPr>
          </a:p>
        </p:txBody>
      </p:sp>
      <p:sp>
        <p:nvSpPr>
          <p:cNvPr id="3" name="Google Shape;378;p51">
            <a:extLst>
              <a:ext uri="{FF2B5EF4-FFF2-40B4-BE49-F238E27FC236}">
                <a16:creationId xmlns:a16="http://schemas.microsoft.com/office/drawing/2014/main" id="{3E88D159-5C2F-3D1C-71BD-3400503F8A7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11613c6fcd5_1_70"/>
          <p:cNvSpPr txBox="1">
            <a:spLocks noGrp="1"/>
          </p:cNvSpPr>
          <p:nvPr>
            <p:ph type="title"/>
          </p:nvPr>
        </p:nvSpPr>
        <p:spPr>
          <a:xfrm>
            <a:off x="445350" y="1424488"/>
            <a:ext cx="8253300" cy="1163395"/>
          </a:xfrm>
          <a:prstGeom prst="rect">
            <a:avLst/>
          </a:prstGeom>
        </p:spPr>
        <p:txBody>
          <a:bodyPr spcFirstLastPara="1" wrap="square" lIns="0" tIns="0" rIns="0" bIns="0" anchor="t" anchorCtr="0">
            <a:spAutoFit/>
          </a:bodyPr>
          <a:lstStyle/>
          <a:p>
            <a:pPr algn="ctr"/>
            <a:r>
              <a:rPr lang="en-US" sz="2400" dirty="0">
                <a:solidFill>
                  <a:srgbClr val="B7B7B7"/>
                </a:solidFill>
              </a:rPr>
              <a:t>Time for a Quick </a:t>
            </a:r>
            <a:endParaRPr sz="2400" dirty="0">
              <a:solidFill>
                <a:srgbClr val="B7B7B7"/>
              </a:solidFill>
            </a:endParaRPr>
          </a:p>
          <a:p>
            <a:pPr algn="ctr"/>
            <a:r>
              <a:rPr lang="en-US" sz="6000" dirty="0">
                <a:solidFill>
                  <a:schemeClr val="accent1"/>
                </a:solidFill>
              </a:rPr>
              <a:t>Poll</a:t>
            </a:r>
            <a:endParaRPr sz="6000" dirty="0">
              <a:solidFill>
                <a:schemeClr val="accent1"/>
              </a:solidFill>
            </a:endParaRPr>
          </a:p>
        </p:txBody>
      </p:sp>
      <p:pic>
        <p:nvPicPr>
          <p:cNvPr id="1137" name="Google Shape;1137;g11613c6fcd5_1_70"/>
          <p:cNvPicPr preferRelativeResize="0"/>
          <p:nvPr/>
        </p:nvPicPr>
        <p:blipFill>
          <a:blip r:embed="rId3">
            <a:alphaModFix/>
          </a:blip>
          <a:stretch>
            <a:fillRect/>
          </a:stretch>
        </p:blipFill>
        <p:spPr>
          <a:xfrm>
            <a:off x="3606954" y="2571750"/>
            <a:ext cx="1930092" cy="1761301"/>
          </a:xfrm>
          <a:prstGeom prst="rect">
            <a:avLst/>
          </a:prstGeom>
          <a:noFill/>
          <a:ln>
            <a:noFill/>
          </a:ln>
        </p:spPr>
      </p:pic>
      <p:sp>
        <p:nvSpPr>
          <p:cNvPr id="3" name="Google Shape;378;p51">
            <a:extLst>
              <a:ext uri="{FF2B5EF4-FFF2-40B4-BE49-F238E27FC236}">
                <a16:creationId xmlns:a16="http://schemas.microsoft.com/office/drawing/2014/main" id="{FED5F4B0-8694-8D50-441A-9D1C375143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60392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Taxonomy of AI</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4279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1158e6e1f5a_0_1303"/>
          <p:cNvSpPr txBox="1">
            <a:spLocks noGrp="1"/>
          </p:cNvSpPr>
          <p:nvPr>
            <p:ph type="title"/>
          </p:nvPr>
        </p:nvSpPr>
        <p:spPr>
          <a:prstGeom prst="rect">
            <a:avLst/>
          </a:prstGeom>
        </p:spPr>
        <p:txBody>
          <a:bodyPr spcFirstLastPara="1" wrap="square" lIns="0" tIns="0" rIns="0" bIns="0" anchor="t" anchorCtr="0">
            <a:spAutoFit/>
          </a:bodyPr>
          <a:lstStyle/>
          <a:p>
            <a:r>
              <a:rPr lang="en-US"/>
              <a:t>Taxonomy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of</a:t>
            </a:r>
            <a:r>
              <a:rPr lang="en-US"/>
              <a:t> AI</a:t>
            </a:r>
            <a:endParaRPr/>
          </a:p>
        </p:txBody>
      </p:sp>
      <p:sp>
        <p:nvSpPr>
          <p:cNvPr id="1211" name="Google Shape;1211;g1158e6e1f5a_0_1303"/>
          <p:cNvSpPr txBox="1"/>
          <p:nvPr/>
        </p:nvSpPr>
        <p:spPr>
          <a:xfrm>
            <a:off x="415350" y="927908"/>
            <a:ext cx="7504200" cy="300060"/>
          </a:xfrm>
          <a:prstGeom prst="rect">
            <a:avLst/>
          </a:prstGeom>
          <a:noFill/>
          <a:ln>
            <a:noFill/>
          </a:ln>
        </p:spPr>
        <p:txBody>
          <a:bodyPr spcFirstLastPara="1" wrap="square" lIns="68569" tIns="68569" rIns="68569" bIns="68569" anchor="t" anchorCtr="0">
            <a:spAutoFit/>
          </a:bodyPr>
          <a:lstStyle/>
          <a:p>
            <a:r>
              <a:rPr lang="en-US" sz="1050" b="1" dirty="0">
                <a:solidFill>
                  <a:srgbClr val="202124"/>
                </a:solidFill>
                <a:highlight>
                  <a:schemeClr val="lt1"/>
                </a:highlight>
                <a:latin typeface="Trebuchet MS"/>
                <a:ea typeface="Trebuchet MS"/>
                <a:cs typeface="Trebuchet MS"/>
                <a:sym typeface="Trebuchet MS"/>
              </a:rPr>
              <a:t>Scope of Artificial Intelligence is vast &amp; Machine Learning is not the only way of performing Artificial Intelligence</a:t>
            </a:r>
            <a:endParaRPr sz="1050" b="1" dirty="0">
              <a:latin typeface="Trebuchet MS"/>
              <a:ea typeface="Trebuchet MS"/>
              <a:cs typeface="Trebuchet MS"/>
              <a:sym typeface="Trebuchet MS"/>
            </a:endParaRPr>
          </a:p>
        </p:txBody>
      </p:sp>
      <p:cxnSp>
        <p:nvCxnSpPr>
          <p:cNvPr id="1212" name="Google Shape;1212;g1158e6e1f5a_0_1303"/>
          <p:cNvCxnSpPr/>
          <p:nvPr/>
        </p:nvCxnSpPr>
        <p:spPr>
          <a:xfrm>
            <a:off x="472500" y="1168377"/>
            <a:ext cx="7238250" cy="2250"/>
          </a:xfrm>
          <a:prstGeom prst="straightConnector1">
            <a:avLst/>
          </a:prstGeom>
          <a:noFill/>
          <a:ln w="19050" cap="flat" cmpd="sng">
            <a:solidFill>
              <a:schemeClr val="accent2"/>
            </a:solidFill>
            <a:prstDash val="solid"/>
            <a:round/>
            <a:headEnd type="none" w="med" len="med"/>
            <a:tailEnd type="none" w="med" len="med"/>
          </a:ln>
        </p:spPr>
      </p:cxnSp>
      <p:pic>
        <p:nvPicPr>
          <p:cNvPr id="1213" name="Google Shape;1213;g1158e6e1f5a_0_1303"/>
          <p:cNvPicPr preferRelativeResize="0"/>
          <p:nvPr/>
        </p:nvPicPr>
        <p:blipFill>
          <a:blip r:embed="rId3">
            <a:alphaModFix/>
          </a:blip>
          <a:stretch>
            <a:fillRect/>
          </a:stretch>
        </p:blipFill>
        <p:spPr>
          <a:xfrm>
            <a:off x="1546989" y="1268844"/>
            <a:ext cx="6050022" cy="3649340"/>
          </a:xfrm>
          <a:prstGeom prst="rect">
            <a:avLst/>
          </a:prstGeom>
          <a:noFill/>
          <a:ln>
            <a:noFill/>
          </a:ln>
        </p:spPr>
      </p:pic>
      <p:sp>
        <p:nvSpPr>
          <p:cNvPr id="3" name="Google Shape;378;p51">
            <a:extLst>
              <a:ext uri="{FF2B5EF4-FFF2-40B4-BE49-F238E27FC236}">
                <a16:creationId xmlns:a16="http://schemas.microsoft.com/office/drawing/2014/main" id="{24641C77-F8ED-9738-6391-3772A1508CC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dirty="0"/>
          </a:p>
        </p:txBody>
      </p:sp>
    </p:spTree>
    <p:extLst>
      <p:ext uri="{BB962C8B-B14F-4D97-AF65-F5344CB8AC3E}">
        <p14:creationId xmlns:p14="http://schemas.microsoft.com/office/powerpoint/2010/main" val="311046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1323392"/>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Are interested in learning more about Machine Learning &amp; Artificial Intelligence (AI)</a:t>
            </a: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Capabilities &amp; Use Cases</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656852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g1158e6e1f5a_0_1374"/>
          <p:cNvSpPr txBox="1">
            <a:spLocks noGrp="1"/>
          </p:cNvSpPr>
          <p:nvPr>
            <p:ph type="title"/>
          </p:nvPr>
        </p:nvSpPr>
        <p:spPr>
          <a:prstGeom prst="rect">
            <a:avLst/>
          </a:prstGeom>
        </p:spPr>
        <p:txBody>
          <a:bodyPr spcFirstLastPara="1" wrap="square" lIns="0" tIns="0" rIns="0" bIns="0" anchor="t" anchorCtr="0">
            <a:spAutoFit/>
          </a:bodyPr>
          <a:lstStyle/>
          <a:p>
            <a:r>
              <a:rPr lang="en-US"/>
              <a:t>Capabilities &amp; Use Cases</a:t>
            </a:r>
            <a:endParaRPr/>
          </a:p>
        </p:txBody>
      </p:sp>
      <p:sp>
        <p:nvSpPr>
          <p:cNvPr id="1227" name="Google Shape;1227;g1158e6e1f5a_0_1374"/>
          <p:cNvSpPr/>
          <p:nvPr/>
        </p:nvSpPr>
        <p:spPr>
          <a:xfrm>
            <a:off x="5664038" y="80424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28" name="Google Shape;1228;g1158e6e1f5a_0_1374"/>
          <p:cNvPicPr preferRelativeResize="0"/>
          <p:nvPr/>
        </p:nvPicPr>
        <p:blipFill>
          <a:blip r:embed="rId3">
            <a:alphaModFix/>
          </a:blip>
          <a:stretch>
            <a:fillRect/>
          </a:stretch>
        </p:blipFill>
        <p:spPr>
          <a:xfrm>
            <a:off x="5750654" y="895360"/>
            <a:ext cx="347194" cy="347194"/>
          </a:xfrm>
          <a:prstGeom prst="rect">
            <a:avLst/>
          </a:prstGeom>
          <a:noFill/>
          <a:ln>
            <a:noFill/>
          </a:ln>
        </p:spPr>
      </p:pic>
      <p:sp>
        <p:nvSpPr>
          <p:cNvPr id="1229" name="Google Shape;1229;g1158e6e1f5a_0_1374"/>
          <p:cNvSpPr/>
          <p:nvPr/>
        </p:nvSpPr>
        <p:spPr>
          <a:xfrm>
            <a:off x="5664038" y="149529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30" name="Google Shape;1230;g1158e6e1f5a_0_1374"/>
          <p:cNvPicPr preferRelativeResize="0"/>
          <p:nvPr/>
        </p:nvPicPr>
        <p:blipFill>
          <a:blip r:embed="rId4">
            <a:alphaModFix/>
          </a:blip>
          <a:stretch>
            <a:fillRect/>
          </a:stretch>
        </p:blipFill>
        <p:spPr>
          <a:xfrm>
            <a:off x="5841187" y="1635358"/>
            <a:ext cx="166133" cy="249300"/>
          </a:xfrm>
          <a:prstGeom prst="rect">
            <a:avLst/>
          </a:prstGeom>
          <a:noFill/>
          <a:ln>
            <a:noFill/>
          </a:ln>
        </p:spPr>
      </p:pic>
      <p:sp>
        <p:nvSpPr>
          <p:cNvPr id="1231" name="Google Shape;1231;g1158e6e1f5a_0_1374"/>
          <p:cNvSpPr/>
          <p:nvPr/>
        </p:nvSpPr>
        <p:spPr>
          <a:xfrm>
            <a:off x="5664038" y="218634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32" name="Google Shape;1232;g1158e6e1f5a_0_1374"/>
          <p:cNvPicPr preferRelativeResize="0"/>
          <p:nvPr/>
        </p:nvPicPr>
        <p:blipFill>
          <a:blip r:embed="rId5">
            <a:alphaModFix/>
          </a:blip>
          <a:stretch>
            <a:fillRect/>
          </a:stretch>
        </p:blipFill>
        <p:spPr>
          <a:xfrm>
            <a:off x="5778281" y="2305087"/>
            <a:ext cx="291938" cy="291938"/>
          </a:xfrm>
          <a:prstGeom prst="rect">
            <a:avLst/>
          </a:prstGeom>
          <a:noFill/>
          <a:ln>
            <a:noFill/>
          </a:ln>
        </p:spPr>
      </p:pic>
      <p:sp>
        <p:nvSpPr>
          <p:cNvPr id="1233" name="Google Shape;1233;g1158e6e1f5a_0_1374"/>
          <p:cNvSpPr/>
          <p:nvPr/>
        </p:nvSpPr>
        <p:spPr>
          <a:xfrm>
            <a:off x="5664038" y="287739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34" name="Google Shape;1234;g1158e6e1f5a_0_1374"/>
          <p:cNvPicPr preferRelativeResize="0"/>
          <p:nvPr/>
        </p:nvPicPr>
        <p:blipFill>
          <a:blip r:embed="rId6">
            <a:alphaModFix/>
          </a:blip>
          <a:stretch>
            <a:fillRect/>
          </a:stretch>
        </p:blipFill>
        <p:spPr>
          <a:xfrm>
            <a:off x="5778282" y="2996139"/>
            <a:ext cx="291938" cy="291938"/>
          </a:xfrm>
          <a:prstGeom prst="rect">
            <a:avLst/>
          </a:prstGeom>
          <a:noFill/>
          <a:ln>
            <a:noFill/>
          </a:ln>
        </p:spPr>
      </p:pic>
      <p:sp>
        <p:nvSpPr>
          <p:cNvPr id="1235" name="Google Shape;1235;g1158e6e1f5a_0_1374"/>
          <p:cNvSpPr/>
          <p:nvPr/>
        </p:nvSpPr>
        <p:spPr>
          <a:xfrm>
            <a:off x="5664038" y="356844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36" name="Google Shape;1236;g1158e6e1f5a_0_1374"/>
          <p:cNvPicPr preferRelativeResize="0"/>
          <p:nvPr/>
        </p:nvPicPr>
        <p:blipFill>
          <a:blip r:embed="rId7">
            <a:alphaModFix/>
          </a:blip>
          <a:stretch>
            <a:fillRect/>
          </a:stretch>
        </p:blipFill>
        <p:spPr>
          <a:xfrm>
            <a:off x="5750663" y="3687188"/>
            <a:ext cx="347175" cy="347175"/>
          </a:xfrm>
          <a:prstGeom prst="rect">
            <a:avLst/>
          </a:prstGeom>
          <a:noFill/>
          <a:ln>
            <a:noFill/>
          </a:ln>
        </p:spPr>
      </p:pic>
      <p:sp>
        <p:nvSpPr>
          <p:cNvPr id="1237" name="Google Shape;1237;g1158e6e1f5a_0_1374"/>
          <p:cNvSpPr/>
          <p:nvPr/>
        </p:nvSpPr>
        <p:spPr>
          <a:xfrm>
            <a:off x="5664038" y="4259494"/>
            <a:ext cx="520425" cy="52942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238" name="Google Shape;1238;g1158e6e1f5a_0_1374"/>
          <p:cNvPicPr preferRelativeResize="0"/>
          <p:nvPr/>
        </p:nvPicPr>
        <p:blipFill>
          <a:blip r:embed="rId8">
            <a:alphaModFix/>
          </a:blip>
          <a:stretch>
            <a:fillRect/>
          </a:stretch>
        </p:blipFill>
        <p:spPr>
          <a:xfrm>
            <a:off x="5778282" y="4378238"/>
            <a:ext cx="291938" cy="291938"/>
          </a:xfrm>
          <a:prstGeom prst="rect">
            <a:avLst/>
          </a:prstGeom>
          <a:noFill/>
          <a:ln>
            <a:noFill/>
          </a:ln>
        </p:spPr>
      </p:pic>
      <p:sp>
        <p:nvSpPr>
          <p:cNvPr id="1239" name="Google Shape;1239;g1158e6e1f5a_0_1374"/>
          <p:cNvSpPr txBox="1"/>
          <p:nvPr/>
        </p:nvSpPr>
        <p:spPr>
          <a:xfrm>
            <a:off x="6269400" y="918881"/>
            <a:ext cx="18630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Object Detection</a:t>
            </a:r>
            <a:endParaRPr sz="1050" b="1">
              <a:latin typeface="Trebuchet MS"/>
              <a:ea typeface="Trebuchet MS"/>
              <a:cs typeface="Trebuchet MS"/>
              <a:sym typeface="Trebuchet MS"/>
            </a:endParaRPr>
          </a:p>
        </p:txBody>
      </p:sp>
      <p:sp>
        <p:nvSpPr>
          <p:cNvPr id="1240" name="Google Shape;1240;g1158e6e1f5a_0_1374"/>
          <p:cNvSpPr txBox="1"/>
          <p:nvPr/>
        </p:nvSpPr>
        <p:spPr>
          <a:xfrm>
            <a:off x="6269400" y="1609931"/>
            <a:ext cx="27135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Speech Recognition / Sound Recognition</a:t>
            </a:r>
            <a:endParaRPr sz="1050" b="1">
              <a:latin typeface="Trebuchet MS"/>
              <a:ea typeface="Trebuchet MS"/>
              <a:cs typeface="Trebuchet MS"/>
              <a:sym typeface="Trebuchet MS"/>
            </a:endParaRPr>
          </a:p>
        </p:txBody>
      </p:sp>
      <p:sp>
        <p:nvSpPr>
          <p:cNvPr id="1241" name="Google Shape;1241;g1158e6e1f5a_0_1374"/>
          <p:cNvSpPr txBox="1"/>
          <p:nvPr/>
        </p:nvSpPr>
        <p:spPr>
          <a:xfrm>
            <a:off x="6269400" y="2300981"/>
            <a:ext cx="27135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NLP / Sentiment Analysis</a:t>
            </a:r>
            <a:endParaRPr sz="1050" b="1">
              <a:latin typeface="Trebuchet MS"/>
              <a:ea typeface="Trebuchet MS"/>
              <a:cs typeface="Trebuchet MS"/>
              <a:sym typeface="Trebuchet MS"/>
            </a:endParaRPr>
          </a:p>
        </p:txBody>
      </p:sp>
      <p:sp>
        <p:nvSpPr>
          <p:cNvPr id="1242" name="Google Shape;1242;g1158e6e1f5a_0_1374"/>
          <p:cNvSpPr txBox="1"/>
          <p:nvPr/>
        </p:nvSpPr>
        <p:spPr>
          <a:xfrm>
            <a:off x="6269400" y="2987925"/>
            <a:ext cx="27135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Predictions</a:t>
            </a:r>
            <a:endParaRPr sz="1050" b="1">
              <a:latin typeface="Trebuchet MS"/>
              <a:ea typeface="Trebuchet MS"/>
              <a:cs typeface="Trebuchet MS"/>
              <a:sym typeface="Trebuchet MS"/>
            </a:endParaRPr>
          </a:p>
        </p:txBody>
      </p:sp>
      <p:sp>
        <p:nvSpPr>
          <p:cNvPr id="1243" name="Google Shape;1243;g1158e6e1f5a_0_1374"/>
          <p:cNvSpPr txBox="1"/>
          <p:nvPr/>
        </p:nvSpPr>
        <p:spPr>
          <a:xfrm>
            <a:off x="6269400" y="3674869"/>
            <a:ext cx="27135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Translation between Languages</a:t>
            </a:r>
            <a:endParaRPr sz="1050" b="1">
              <a:latin typeface="Trebuchet MS"/>
              <a:ea typeface="Trebuchet MS"/>
              <a:cs typeface="Trebuchet MS"/>
              <a:sym typeface="Trebuchet MS"/>
            </a:endParaRPr>
          </a:p>
        </p:txBody>
      </p:sp>
      <p:sp>
        <p:nvSpPr>
          <p:cNvPr id="1244" name="Google Shape;1244;g1158e6e1f5a_0_1374"/>
          <p:cNvSpPr txBox="1"/>
          <p:nvPr/>
        </p:nvSpPr>
        <p:spPr>
          <a:xfrm>
            <a:off x="6269400" y="4361812"/>
            <a:ext cx="271350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Restoration &amp; Transformation</a:t>
            </a:r>
            <a:endParaRPr sz="1050" b="1">
              <a:latin typeface="Trebuchet MS"/>
              <a:ea typeface="Trebuchet MS"/>
              <a:cs typeface="Trebuchet MS"/>
              <a:sym typeface="Trebuchet MS"/>
            </a:endParaRPr>
          </a:p>
        </p:txBody>
      </p:sp>
      <p:grpSp>
        <p:nvGrpSpPr>
          <p:cNvPr id="1245" name="Google Shape;1245;g1158e6e1f5a_0_1374"/>
          <p:cNvGrpSpPr/>
          <p:nvPr/>
        </p:nvGrpSpPr>
        <p:grpSpPr>
          <a:xfrm>
            <a:off x="722375" y="1218941"/>
            <a:ext cx="4596087" cy="3769463"/>
            <a:chOff x="630000" y="1303200"/>
            <a:chExt cx="6504251" cy="5424775"/>
          </a:xfrm>
        </p:grpSpPr>
        <p:pic>
          <p:nvPicPr>
            <p:cNvPr id="1246" name="Google Shape;1246;g1158e6e1f5a_0_1374"/>
            <p:cNvPicPr preferRelativeResize="0"/>
            <p:nvPr/>
          </p:nvPicPr>
          <p:blipFill>
            <a:blip r:embed="rId9">
              <a:alphaModFix/>
            </a:blip>
            <a:stretch>
              <a:fillRect/>
            </a:stretch>
          </p:blipFill>
          <p:spPr>
            <a:xfrm>
              <a:off x="630000" y="1303200"/>
              <a:ext cx="6504251" cy="5424775"/>
            </a:xfrm>
            <a:prstGeom prst="rect">
              <a:avLst/>
            </a:prstGeom>
            <a:noFill/>
            <a:ln>
              <a:noFill/>
            </a:ln>
          </p:spPr>
        </p:pic>
        <p:pic>
          <p:nvPicPr>
            <p:cNvPr id="1247" name="Google Shape;1247;g1158e6e1f5a_0_1374">
              <a:hlinkClick r:id="rId10"/>
            </p:cNvPr>
            <p:cNvPicPr preferRelativeResize="0"/>
            <p:nvPr/>
          </p:nvPicPr>
          <p:blipFill>
            <a:blip r:embed="rId11">
              <a:alphaModFix/>
            </a:blip>
            <a:stretch>
              <a:fillRect/>
            </a:stretch>
          </p:blipFill>
          <p:spPr>
            <a:xfrm>
              <a:off x="6440350" y="6537719"/>
              <a:ext cx="693900" cy="130106"/>
            </a:xfrm>
            <a:prstGeom prst="rect">
              <a:avLst/>
            </a:prstGeom>
            <a:noFill/>
            <a:ln>
              <a:noFill/>
            </a:ln>
          </p:spPr>
        </p:pic>
      </p:grpSp>
      <p:sp>
        <p:nvSpPr>
          <p:cNvPr id="1248" name="Google Shape;1248;g1158e6e1f5a_0_1374"/>
          <p:cNvSpPr txBox="1"/>
          <p:nvPr/>
        </p:nvSpPr>
        <p:spPr>
          <a:xfrm>
            <a:off x="426169" y="939611"/>
            <a:ext cx="5188500" cy="300060"/>
          </a:xfrm>
          <a:prstGeom prst="rect">
            <a:avLst/>
          </a:prstGeom>
          <a:noFill/>
          <a:ln>
            <a:noFill/>
          </a:ln>
        </p:spPr>
        <p:txBody>
          <a:bodyPr spcFirstLastPara="1" wrap="square" lIns="68569" tIns="68569" rIns="68569" bIns="68569" anchor="t" anchorCtr="0">
            <a:spAutoFit/>
          </a:bodyPr>
          <a:lstStyle/>
          <a:p>
            <a:r>
              <a:rPr lang="en-US" sz="1050" b="1" dirty="0">
                <a:latin typeface="Trebuchet MS"/>
                <a:ea typeface="Trebuchet MS"/>
                <a:cs typeface="Trebuchet MS"/>
                <a:sym typeface="Trebuchet MS"/>
              </a:rPr>
              <a:t>AI &amp; ML Use Cases frequency for companies worldwide</a:t>
            </a:r>
            <a:endParaRPr sz="1050" b="1" dirty="0">
              <a:latin typeface="Trebuchet MS"/>
              <a:ea typeface="Trebuchet MS"/>
              <a:cs typeface="Trebuchet MS"/>
              <a:sym typeface="Trebuchet MS"/>
            </a:endParaRPr>
          </a:p>
        </p:txBody>
      </p:sp>
      <p:cxnSp>
        <p:nvCxnSpPr>
          <p:cNvPr id="1249" name="Google Shape;1249;g1158e6e1f5a_0_1374"/>
          <p:cNvCxnSpPr/>
          <p:nvPr/>
        </p:nvCxnSpPr>
        <p:spPr>
          <a:xfrm>
            <a:off x="472500" y="1190017"/>
            <a:ext cx="3603600" cy="6525"/>
          </a:xfrm>
          <a:prstGeom prst="straightConnector1">
            <a:avLst/>
          </a:prstGeom>
          <a:noFill/>
          <a:ln w="19050" cap="flat" cmpd="sng">
            <a:solidFill>
              <a:schemeClr val="accent2"/>
            </a:solidFill>
            <a:prstDash val="solid"/>
            <a:round/>
            <a:headEnd type="none" w="med" len="med"/>
            <a:tailEnd type="none" w="med" len="med"/>
          </a:ln>
        </p:spPr>
      </p:cxnSp>
      <p:sp>
        <p:nvSpPr>
          <p:cNvPr id="3" name="Google Shape;378;p51">
            <a:extLst>
              <a:ext uri="{FF2B5EF4-FFF2-40B4-BE49-F238E27FC236}">
                <a16:creationId xmlns:a16="http://schemas.microsoft.com/office/drawing/2014/main" id="{1C1906A2-A875-80F9-198A-D82FA9AA64A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g1158e6e1f5a_0_1363"/>
          <p:cNvSpPr/>
          <p:nvPr/>
        </p:nvSpPr>
        <p:spPr>
          <a:xfrm>
            <a:off x="1772938" y="1387499"/>
            <a:ext cx="6166800" cy="1887975"/>
          </a:xfrm>
          <a:prstGeom prst="rect">
            <a:avLst/>
          </a:prstGeom>
          <a:noFill/>
          <a:ln w="19050" cap="flat" cmpd="sng">
            <a:solidFill>
              <a:srgbClr val="181818"/>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279" name="Google Shape;1279;g1158e6e1f5a_0_1363"/>
          <p:cNvSpPr txBox="1">
            <a:spLocks noGrp="1"/>
          </p:cNvSpPr>
          <p:nvPr>
            <p:ph type="title"/>
          </p:nvPr>
        </p:nvSpPr>
        <p:spPr>
          <a:prstGeom prst="rect">
            <a:avLst/>
          </a:prstGeom>
        </p:spPr>
        <p:txBody>
          <a:bodyPr spcFirstLastPara="1" wrap="square" lIns="0" tIns="0" rIns="0" bIns="0" anchor="t" anchorCtr="0">
            <a:spAutoFit/>
          </a:bodyPr>
          <a:lstStyle/>
          <a:p>
            <a:r>
              <a:rPr lang="en-US"/>
              <a:t>Capabilities &amp; Use Cases</a:t>
            </a:r>
            <a:endParaRPr/>
          </a:p>
        </p:txBody>
      </p:sp>
      <p:sp>
        <p:nvSpPr>
          <p:cNvPr id="1280" name="Google Shape;1280;g1158e6e1f5a_0_1363"/>
          <p:cNvSpPr txBox="1"/>
          <p:nvPr/>
        </p:nvSpPr>
        <p:spPr>
          <a:xfrm>
            <a:off x="2567020" y="1466905"/>
            <a:ext cx="5174325" cy="729152"/>
          </a:xfrm>
          <a:prstGeom prst="rect">
            <a:avLst/>
          </a:prstGeom>
          <a:noFill/>
          <a:ln>
            <a:noFill/>
          </a:ln>
        </p:spPr>
        <p:txBody>
          <a:bodyPr spcFirstLastPara="1" wrap="square" lIns="68569" tIns="68569" rIns="68569" bIns="68569" anchor="t" anchorCtr="0">
            <a:spAutoFit/>
          </a:bodyPr>
          <a:lstStyle/>
          <a:p>
            <a:pPr algn="ctr">
              <a:lnSpc>
                <a:spcPct val="183333"/>
              </a:lnSpc>
              <a:spcBef>
                <a:spcPts val="1800"/>
              </a:spcBef>
              <a:spcAft>
                <a:spcPts val="450"/>
              </a:spcAft>
            </a:pPr>
            <a:r>
              <a:rPr lang="en-US" sz="1050" b="1">
                <a:solidFill>
                  <a:srgbClr val="181818"/>
                </a:solidFill>
                <a:highlight>
                  <a:srgbClr val="FFFFFF"/>
                </a:highlight>
                <a:latin typeface="Trebuchet MS"/>
                <a:ea typeface="Trebuchet MS"/>
                <a:cs typeface="Trebuchet MS"/>
                <a:sym typeface="Trebuchet MS"/>
              </a:rPr>
              <a:t>Ham-or-Spam - </a:t>
            </a:r>
            <a:r>
              <a:rPr lang="en-US" sz="1050" i="1">
                <a:solidFill>
                  <a:srgbClr val="181818"/>
                </a:solidFill>
                <a:highlight>
                  <a:srgbClr val="FFFFFF"/>
                </a:highlight>
                <a:latin typeface="Trebuchet MS"/>
                <a:ea typeface="Trebuchet MS"/>
                <a:cs typeface="Trebuchet MS"/>
                <a:sym typeface="Trebuchet MS"/>
              </a:rPr>
              <a:t>An Intelligent spam filtering System</a:t>
            </a:r>
            <a:endParaRPr sz="1050" i="1">
              <a:solidFill>
                <a:srgbClr val="181818"/>
              </a:solidFill>
              <a:highlight>
                <a:srgbClr val="FFFFFF"/>
              </a:highlight>
              <a:latin typeface="Trebuchet MS"/>
              <a:ea typeface="Trebuchet MS"/>
              <a:cs typeface="Trebuchet MS"/>
              <a:sym typeface="Trebuchet MS"/>
            </a:endParaRPr>
          </a:p>
        </p:txBody>
      </p:sp>
      <p:sp>
        <p:nvSpPr>
          <p:cNvPr id="1281" name="Google Shape;1281;g1158e6e1f5a_0_1363"/>
          <p:cNvSpPr txBox="1"/>
          <p:nvPr/>
        </p:nvSpPr>
        <p:spPr>
          <a:xfrm>
            <a:off x="2566963" y="1859886"/>
            <a:ext cx="5174325" cy="623225"/>
          </a:xfrm>
          <a:prstGeom prst="rect">
            <a:avLst/>
          </a:prstGeom>
          <a:noFill/>
          <a:ln>
            <a:noFill/>
          </a:ln>
        </p:spPr>
        <p:txBody>
          <a:bodyPr spcFirstLastPara="1" wrap="square" lIns="68569" tIns="68569" rIns="68569" bIns="68569" anchor="t" anchorCtr="0">
            <a:spAutoFit/>
          </a:bodyPr>
          <a:lstStyle/>
          <a:p>
            <a:pPr algn="just">
              <a:lnSpc>
                <a:spcPct val="150000"/>
              </a:lnSpc>
            </a:pPr>
            <a:r>
              <a:rPr lang="en-US" sz="1050" dirty="0">
                <a:solidFill>
                  <a:srgbClr val="181818"/>
                </a:solidFill>
                <a:latin typeface="Trebuchet MS"/>
                <a:ea typeface="Trebuchet MS"/>
                <a:cs typeface="Trebuchet MS"/>
                <a:sym typeface="Trebuchet MS"/>
              </a:rPr>
              <a:t>Ham-or-Spam is system which is used to classify the mails or messages or texts in two classes i.e., Ham or Spam. </a:t>
            </a:r>
            <a:endParaRPr sz="1050" b="1" dirty="0">
              <a:latin typeface="Trebuchet MS"/>
              <a:ea typeface="Trebuchet MS"/>
              <a:cs typeface="Trebuchet MS"/>
              <a:sym typeface="Trebuchet MS"/>
            </a:endParaRPr>
          </a:p>
        </p:txBody>
      </p:sp>
      <p:sp>
        <p:nvSpPr>
          <p:cNvPr id="1282" name="Google Shape;1282;g1158e6e1f5a_0_1363">
            <a:hlinkClick r:id="rId3"/>
          </p:cNvPr>
          <p:cNvSpPr txBox="1"/>
          <p:nvPr/>
        </p:nvSpPr>
        <p:spPr>
          <a:xfrm>
            <a:off x="2785120" y="4097980"/>
            <a:ext cx="3449475" cy="346226"/>
          </a:xfrm>
          <a:prstGeom prst="rect">
            <a:avLst/>
          </a:prstGeom>
          <a:noFill/>
          <a:ln>
            <a:noFill/>
          </a:ln>
        </p:spPr>
        <p:txBody>
          <a:bodyPr spcFirstLastPara="1" wrap="square" lIns="68569" tIns="68569" rIns="68569" bIns="68569" anchor="t" anchorCtr="0">
            <a:spAutoFit/>
          </a:bodyPr>
          <a:lstStyle/>
          <a:p>
            <a:pPr algn="ctr"/>
            <a:r>
              <a:rPr lang="en-US" sz="1350" i="1" u="sng">
                <a:solidFill>
                  <a:schemeClr val="hlink"/>
                </a:solidFill>
                <a:latin typeface="Trebuchet MS"/>
                <a:ea typeface="Trebuchet MS"/>
                <a:cs typeface="Trebuchet MS"/>
                <a:sym typeface="Trebuchet MS"/>
                <a:hlinkClick r:id="rId4"/>
              </a:rPr>
              <a:t>https://ham-or-spam.herokuapp.com/</a:t>
            </a:r>
            <a:endParaRPr sz="1050"/>
          </a:p>
        </p:txBody>
      </p:sp>
      <p:sp>
        <p:nvSpPr>
          <p:cNvPr id="1283" name="Google Shape;1283;g1158e6e1f5a_0_1363"/>
          <p:cNvSpPr txBox="1"/>
          <p:nvPr/>
        </p:nvSpPr>
        <p:spPr>
          <a:xfrm>
            <a:off x="2567020" y="2794030"/>
            <a:ext cx="5174325" cy="276977"/>
          </a:xfrm>
          <a:prstGeom prst="rect">
            <a:avLst/>
          </a:prstGeom>
          <a:noFill/>
          <a:ln>
            <a:noFill/>
          </a:ln>
        </p:spPr>
        <p:txBody>
          <a:bodyPr spcFirstLastPara="1" wrap="square" lIns="68569" tIns="68569" rIns="68569" bIns="68569" anchor="t" anchorCtr="0">
            <a:spAutoFit/>
          </a:bodyPr>
          <a:lstStyle/>
          <a:p>
            <a:pPr algn="ctr"/>
            <a:r>
              <a:rPr lang="en-US" sz="900" i="1">
                <a:solidFill>
                  <a:srgbClr val="202122"/>
                </a:solidFill>
                <a:highlight>
                  <a:srgbClr val="FFFFFF"/>
                </a:highlight>
                <a:latin typeface="Trebuchet MS"/>
                <a:ea typeface="Trebuchet MS"/>
                <a:cs typeface="Trebuchet MS"/>
                <a:sym typeface="Trebuchet MS"/>
              </a:rPr>
              <a:t>According to Statista, </a:t>
            </a:r>
            <a:r>
              <a:rPr lang="en-US" sz="900" b="1" i="1">
                <a:solidFill>
                  <a:srgbClr val="202122"/>
                </a:solidFill>
                <a:highlight>
                  <a:srgbClr val="FFFFFF"/>
                </a:highlight>
                <a:latin typeface="Trebuchet MS"/>
                <a:ea typeface="Trebuchet MS"/>
                <a:cs typeface="Trebuchet MS"/>
                <a:sym typeface="Trebuchet MS"/>
              </a:rPr>
              <a:t>45.1%</a:t>
            </a:r>
            <a:r>
              <a:rPr lang="en-US" sz="900" i="1">
                <a:solidFill>
                  <a:srgbClr val="202122"/>
                </a:solidFill>
                <a:highlight>
                  <a:srgbClr val="FFFFFF"/>
                </a:highlight>
                <a:latin typeface="Trebuchet MS"/>
                <a:ea typeface="Trebuchet MS"/>
                <a:cs typeface="Trebuchet MS"/>
                <a:sym typeface="Trebuchet MS"/>
              </a:rPr>
              <a:t> percentage of total email traffic are spam in 2021 globally</a:t>
            </a:r>
            <a:endParaRPr sz="900" i="1">
              <a:latin typeface="Trebuchet MS"/>
              <a:ea typeface="Trebuchet MS"/>
              <a:cs typeface="Trebuchet MS"/>
              <a:sym typeface="Trebuchet MS"/>
            </a:endParaRPr>
          </a:p>
        </p:txBody>
      </p:sp>
      <p:pic>
        <p:nvPicPr>
          <p:cNvPr id="1284" name="Google Shape;1284;g1158e6e1f5a_0_1363"/>
          <p:cNvPicPr preferRelativeResize="0"/>
          <p:nvPr/>
        </p:nvPicPr>
        <p:blipFill>
          <a:blip r:embed="rId5">
            <a:alphaModFix/>
          </a:blip>
          <a:stretch>
            <a:fillRect/>
          </a:stretch>
        </p:blipFill>
        <p:spPr>
          <a:xfrm>
            <a:off x="1066757" y="1641524"/>
            <a:ext cx="1411875" cy="1379925"/>
          </a:xfrm>
          <a:prstGeom prst="ellipse">
            <a:avLst/>
          </a:prstGeom>
          <a:noFill/>
          <a:ln w="9525" cap="flat" cmpd="sng">
            <a:solidFill>
              <a:srgbClr val="181818"/>
            </a:solidFill>
            <a:prstDash val="solid"/>
            <a:round/>
            <a:headEnd type="none" w="sm" len="sm"/>
            <a:tailEnd type="none" w="sm" len="sm"/>
          </a:ln>
        </p:spPr>
      </p:pic>
      <p:sp>
        <p:nvSpPr>
          <p:cNvPr id="3" name="Google Shape;378;p51">
            <a:extLst>
              <a:ext uri="{FF2B5EF4-FFF2-40B4-BE49-F238E27FC236}">
                <a16:creationId xmlns:a16="http://schemas.microsoft.com/office/drawing/2014/main" id="{FF7EF2D0-3E76-5992-4D92-D1C045EF734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115b2642134_0_42"/>
          <p:cNvSpPr txBox="1">
            <a:spLocks noGrp="1"/>
          </p:cNvSpPr>
          <p:nvPr>
            <p:ph type="title"/>
          </p:nvPr>
        </p:nvSpPr>
        <p:spPr>
          <a:prstGeom prst="rect">
            <a:avLst/>
          </a:prstGeom>
        </p:spPr>
        <p:txBody>
          <a:bodyPr spcFirstLastPara="1" wrap="square" lIns="0" tIns="0" rIns="0" bIns="0" anchor="t" anchorCtr="0">
            <a:spAutoFit/>
          </a:bodyPr>
          <a:lstStyle/>
          <a:p>
            <a:r>
              <a:rPr lang="en-US"/>
              <a:t>Capabilities &amp; Use Cases</a:t>
            </a:r>
            <a:endParaRPr/>
          </a:p>
        </p:txBody>
      </p:sp>
      <p:pic>
        <p:nvPicPr>
          <p:cNvPr id="1291" name="Google Shape;1291;g115b2642134_0_42"/>
          <p:cNvPicPr preferRelativeResize="0"/>
          <p:nvPr/>
        </p:nvPicPr>
        <p:blipFill rotWithShape="1">
          <a:blip r:embed="rId3">
            <a:alphaModFix/>
          </a:blip>
          <a:srcRect l="57301" r="5237"/>
          <a:stretch/>
        </p:blipFill>
        <p:spPr>
          <a:xfrm>
            <a:off x="5176199" y="1538888"/>
            <a:ext cx="3339806" cy="3149831"/>
          </a:xfrm>
          <a:prstGeom prst="rect">
            <a:avLst/>
          </a:prstGeom>
          <a:noFill/>
          <a:ln>
            <a:noFill/>
          </a:ln>
        </p:spPr>
      </p:pic>
      <p:sp>
        <p:nvSpPr>
          <p:cNvPr id="1292" name="Google Shape;1292;g115b2642134_0_42"/>
          <p:cNvSpPr txBox="1"/>
          <p:nvPr/>
        </p:nvSpPr>
        <p:spPr>
          <a:xfrm>
            <a:off x="415350" y="936787"/>
            <a:ext cx="7504200" cy="300060"/>
          </a:xfrm>
          <a:prstGeom prst="rect">
            <a:avLst/>
          </a:prstGeom>
          <a:noFill/>
          <a:ln>
            <a:noFill/>
          </a:ln>
        </p:spPr>
        <p:txBody>
          <a:bodyPr spcFirstLastPara="1" wrap="square" lIns="68569" tIns="68569" rIns="68569" bIns="68569" anchor="t" anchorCtr="0">
            <a:spAutoFit/>
          </a:bodyPr>
          <a:lstStyle/>
          <a:p>
            <a:r>
              <a:rPr lang="en-US" sz="1050" b="1">
                <a:solidFill>
                  <a:srgbClr val="202124"/>
                </a:solidFill>
                <a:highlight>
                  <a:schemeClr val="lt1"/>
                </a:highlight>
                <a:latin typeface="Trebuchet MS"/>
                <a:ea typeface="Trebuchet MS"/>
                <a:cs typeface="Trebuchet MS"/>
                <a:sym typeface="Trebuchet MS"/>
              </a:rPr>
              <a:t>Artificial Intelligence can improve the process of Hiring/Recruiting significantly</a:t>
            </a:r>
            <a:endParaRPr sz="1050" b="1">
              <a:latin typeface="Trebuchet MS"/>
              <a:ea typeface="Trebuchet MS"/>
              <a:cs typeface="Trebuchet MS"/>
              <a:sym typeface="Trebuchet MS"/>
            </a:endParaRPr>
          </a:p>
        </p:txBody>
      </p:sp>
      <p:cxnSp>
        <p:nvCxnSpPr>
          <p:cNvPr id="1293" name="Google Shape;1293;g115b2642134_0_42"/>
          <p:cNvCxnSpPr/>
          <p:nvPr/>
        </p:nvCxnSpPr>
        <p:spPr>
          <a:xfrm rot="10800000" flipH="1">
            <a:off x="472500" y="1218881"/>
            <a:ext cx="5017950" cy="15525"/>
          </a:xfrm>
          <a:prstGeom prst="straightConnector1">
            <a:avLst/>
          </a:prstGeom>
          <a:noFill/>
          <a:ln w="19050" cap="flat" cmpd="sng">
            <a:solidFill>
              <a:schemeClr val="accent2"/>
            </a:solidFill>
            <a:prstDash val="solid"/>
            <a:round/>
            <a:headEnd type="none" w="med" len="med"/>
            <a:tailEnd type="none" w="med" len="med"/>
          </a:ln>
        </p:spPr>
      </p:cxnSp>
      <p:sp>
        <p:nvSpPr>
          <p:cNvPr id="1294" name="Google Shape;1294;g115b2642134_0_42"/>
          <p:cNvSpPr txBox="1"/>
          <p:nvPr/>
        </p:nvSpPr>
        <p:spPr>
          <a:xfrm>
            <a:off x="472500" y="1479431"/>
            <a:ext cx="3689775" cy="2908466"/>
          </a:xfrm>
          <a:prstGeom prst="rect">
            <a:avLst/>
          </a:prstGeom>
          <a:noFill/>
          <a:ln>
            <a:noFill/>
          </a:ln>
        </p:spPr>
        <p:txBody>
          <a:bodyPr spcFirstLastPara="1" wrap="square" lIns="68569" tIns="68569" rIns="68569" bIns="68569" anchor="t" anchorCtr="0">
            <a:spAutoFit/>
          </a:bodyPr>
          <a:lstStyle/>
          <a:p>
            <a:pPr marL="342900" indent="-266700">
              <a:lnSpc>
                <a:spcPct val="300000"/>
              </a:lnSpc>
              <a:buClr>
                <a:srgbClr val="29BA74"/>
              </a:buClr>
              <a:buSzPts val="2000"/>
              <a:buFont typeface="Trebuchet MS"/>
              <a:buChar char="●"/>
            </a:pPr>
            <a:r>
              <a:rPr lang="en-US" sz="1200" b="1" dirty="0">
                <a:solidFill>
                  <a:srgbClr val="181818"/>
                </a:solidFill>
                <a:latin typeface="Trebuchet MS"/>
                <a:ea typeface="Trebuchet MS"/>
                <a:cs typeface="Trebuchet MS"/>
                <a:sym typeface="Trebuchet MS"/>
              </a:rPr>
              <a:t>Establishing a fair recruitment process</a:t>
            </a:r>
            <a:endParaRPr sz="1200" b="1" dirty="0">
              <a:solidFill>
                <a:srgbClr val="181818"/>
              </a:solidFill>
              <a:latin typeface="Trebuchet MS"/>
              <a:ea typeface="Trebuchet MS"/>
              <a:cs typeface="Trebuchet MS"/>
              <a:sym typeface="Trebuchet MS"/>
            </a:endParaRPr>
          </a:p>
          <a:p>
            <a:pPr marL="342900" indent="-266700">
              <a:lnSpc>
                <a:spcPct val="300000"/>
              </a:lnSpc>
              <a:buClr>
                <a:srgbClr val="29BA74"/>
              </a:buClr>
              <a:buSzPts val="2000"/>
              <a:buFont typeface="Trebuchet MS"/>
              <a:buChar char="●"/>
            </a:pPr>
            <a:r>
              <a:rPr lang="en-US" sz="1200" b="1" dirty="0">
                <a:solidFill>
                  <a:srgbClr val="181818"/>
                </a:solidFill>
                <a:latin typeface="Trebuchet MS"/>
                <a:ea typeface="Trebuchet MS"/>
                <a:cs typeface="Trebuchet MS"/>
                <a:sym typeface="Trebuchet MS"/>
              </a:rPr>
              <a:t>Reducing errors in Recruitment Process</a:t>
            </a:r>
            <a:endParaRPr sz="1200" b="1" dirty="0">
              <a:solidFill>
                <a:srgbClr val="181818"/>
              </a:solidFill>
              <a:latin typeface="Trebuchet MS"/>
              <a:ea typeface="Trebuchet MS"/>
              <a:cs typeface="Trebuchet MS"/>
              <a:sym typeface="Trebuchet MS"/>
            </a:endParaRPr>
          </a:p>
          <a:p>
            <a:pPr marL="342900" indent="-266700">
              <a:lnSpc>
                <a:spcPct val="300000"/>
              </a:lnSpc>
              <a:buClr>
                <a:srgbClr val="29BA74"/>
              </a:buClr>
              <a:buSzPts val="2000"/>
              <a:buFont typeface="Trebuchet MS"/>
              <a:buChar char="●"/>
            </a:pPr>
            <a:r>
              <a:rPr lang="en-US" sz="1200" b="1" dirty="0">
                <a:solidFill>
                  <a:srgbClr val="181818"/>
                </a:solidFill>
                <a:latin typeface="Trebuchet MS"/>
                <a:ea typeface="Trebuchet MS"/>
                <a:cs typeface="Trebuchet MS"/>
                <a:sym typeface="Trebuchet MS"/>
              </a:rPr>
              <a:t>Enabling better assessments</a:t>
            </a:r>
            <a:endParaRPr sz="1200" b="1" dirty="0">
              <a:solidFill>
                <a:srgbClr val="181818"/>
              </a:solidFill>
              <a:latin typeface="Trebuchet MS"/>
              <a:ea typeface="Trebuchet MS"/>
              <a:cs typeface="Trebuchet MS"/>
              <a:sym typeface="Trebuchet MS"/>
            </a:endParaRPr>
          </a:p>
          <a:p>
            <a:pPr marL="342900" indent="-266700">
              <a:lnSpc>
                <a:spcPct val="300000"/>
              </a:lnSpc>
              <a:buClr>
                <a:srgbClr val="29BA74"/>
              </a:buClr>
              <a:buSzPts val="2000"/>
              <a:buFont typeface="Trebuchet MS"/>
              <a:buChar char="●"/>
            </a:pPr>
            <a:r>
              <a:rPr lang="en-US" sz="1200" b="1" dirty="0">
                <a:solidFill>
                  <a:srgbClr val="181818"/>
                </a:solidFill>
                <a:latin typeface="Trebuchet MS"/>
                <a:ea typeface="Trebuchet MS"/>
                <a:cs typeface="Trebuchet MS"/>
                <a:sym typeface="Trebuchet MS"/>
              </a:rPr>
              <a:t>Increasing the use of analytics and metrics</a:t>
            </a:r>
            <a:endParaRPr sz="1200" b="1" dirty="0">
              <a:solidFill>
                <a:srgbClr val="181818"/>
              </a:solidFill>
              <a:latin typeface="Trebuchet MS"/>
              <a:ea typeface="Trebuchet MS"/>
              <a:cs typeface="Trebuchet MS"/>
              <a:sym typeface="Trebuchet MS"/>
            </a:endParaRPr>
          </a:p>
          <a:p>
            <a:pPr marL="342900" indent="-266700">
              <a:lnSpc>
                <a:spcPct val="300000"/>
              </a:lnSpc>
              <a:buClr>
                <a:srgbClr val="29BA74"/>
              </a:buClr>
              <a:buSzPts val="2000"/>
              <a:buFont typeface="Trebuchet MS"/>
              <a:buChar char="●"/>
            </a:pPr>
            <a:r>
              <a:rPr lang="en-US" sz="1200" b="1" dirty="0">
                <a:solidFill>
                  <a:srgbClr val="181818"/>
                </a:solidFill>
                <a:latin typeface="Trebuchet MS"/>
                <a:ea typeface="Trebuchet MS"/>
                <a:cs typeface="Trebuchet MS"/>
                <a:sym typeface="Trebuchet MS"/>
              </a:rPr>
              <a:t>Making the process faster and more efficient</a:t>
            </a:r>
            <a:endParaRPr sz="1200" b="1" dirty="0">
              <a:solidFill>
                <a:srgbClr val="181818"/>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4513C993-67FF-9DDF-6DE2-5FB682E53660}"/>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AI &amp; Data Science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71527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g1158e6e1f5a_0_1423"/>
          <p:cNvSpPr txBox="1">
            <a:spLocks noGrp="1"/>
          </p:cNvSpPr>
          <p:nvPr>
            <p:ph type="title"/>
          </p:nvPr>
        </p:nvSpPr>
        <p:spPr>
          <a:prstGeom prst="rect">
            <a:avLst/>
          </a:prstGeom>
        </p:spPr>
        <p:txBody>
          <a:bodyPr spcFirstLastPara="1" wrap="square" lIns="0" tIns="0" rIns="0" bIns="0" anchor="t" anchorCtr="0">
            <a:spAutoFit/>
          </a:bodyPr>
          <a:lstStyle/>
          <a:p>
            <a:r>
              <a:rPr lang="en-US"/>
              <a:t>AI &amp; Data Science</a:t>
            </a:r>
            <a:endParaRPr/>
          </a:p>
        </p:txBody>
      </p:sp>
      <p:sp>
        <p:nvSpPr>
          <p:cNvPr id="1308" name="Google Shape;1308;g1158e6e1f5a_0_1423"/>
          <p:cNvSpPr/>
          <p:nvPr/>
        </p:nvSpPr>
        <p:spPr>
          <a:xfrm>
            <a:off x="472500" y="1193352"/>
            <a:ext cx="8454600" cy="593775"/>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pPr algn="just">
              <a:lnSpc>
                <a:spcPct val="150000"/>
              </a:lnSpc>
            </a:pPr>
            <a:r>
              <a:rPr lang="en-US" sz="1050" b="1">
                <a:solidFill>
                  <a:srgbClr val="202124"/>
                </a:solidFill>
                <a:highlight>
                  <a:srgbClr val="FFFFFF"/>
                </a:highlight>
                <a:latin typeface="Trebuchet MS"/>
                <a:ea typeface="Trebuchet MS"/>
                <a:cs typeface="Trebuchet MS"/>
                <a:sym typeface="Trebuchet MS"/>
              </a:rPr>
              <a:t>Artificial Intelligence is a field which aims to mimic Humans. Machine Learning is sub-set of Artificial Intelligence. Data Science requires Domain Knowledge along with Programming and Mathematical Skills</a:t>
            </a:r>
            <a:endParaRPr sz="1050" b="1">
              <a:latin typeface="Trebuchet MS"/>
              <a:ea typeface="Trebuchet MS"/>
              <a:cs typeface="Trebuchet MS"/>
              <a:sym typeface="Trebuchet MS"/>
            </a:endParaRPr>
          </a:p>
        </p:txBody>
      </p:sp>
      <p:pic>
        <p:nvPicPr>
          <p:cNvPr id="1309" name="Google Shape;1309;g1158e6e1f5a_0_1423"/>
          <p:cNvPicPr preferRelativeResize="0"/>
          <p:nvPr/>
        </p:nvPicPr>
        <p:blipFill>
          <a:blip r:embed="rId3">
            <a:alphaModFix/>
          </a:blip>
          <a:stretch>
            <a:fillRect/>
          </a:stretch>
        </p:blipFill>
        <p:spPr>
          <a:xfrm>
            <a:off x="1893525" y="1864311"/>
            <a:ext cx="5693650" cy="3129427"/>
          </a:xfrm>
          <a:prstGeom prst="rect">
            <a:avLst/>
          </a:prstGeom>
          <a:noFill/>
          <a:ln>
            <a:noFill/>
          </a:ln>
        </p:spPr>
      </p:pic>
      <p:sp>
        <p:nvSpPr>
          <p:cNvPr id="3" name="Google Shape;378;p51">
            <a:extLst>
              <a:ext uri="{FF2B5EF4-FFF2-40B4-BE49-F238E27FC236}">
                <a16:creationId xmlns:a16="http://schemas.microsoft.com/office/drawing/2014/main" id="{29C0F929-66B8-554C-8EF1-EF42962F3E62}"/>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cxnSp>
        <p:nvCxnSpPr>
          <p:cNvPr id="1315" name="Google Shape;1315;g115b2642134_0_61"/>
          <p:cNvCxnSpPr/>
          <p:nvPr/>
        </p:nvCxnSpPr>
        <p:spPr>
          <a:xfrm rot="10800000" flipH="1">
            <a:off x="7213913" y="3645664"/>
            <a:ext cx="605475" cy="1125"/>
          </a:xfrm>
          <a:prstGeom prst="straightConnector1">
            <a:avLst/>
          </a:prstGeom>
          <a:noFill/>
          <a:ln w="28575" cap="flat" cmpd="sng">
            <a:solidFill>
              <a:srgbClr val="666666"/>
            </a:solidFill>
            <a:prstDash val="solid"/>
            <a:round/>
            <a:headEnd type="none" w="med" len="med"/>
            <a:tailEnd type="none" w="med" len="med"/>
          </a:ln>
        </p:spPr>
      </p:cxnSp>
      <p:sp>
        <p:nvSpPr>
          <p:cNvPr id="1316" name="Google Shape;1316;g115b2642134_0_61"/>
          <p:cNvSpPr txBox="1">
            <a:spLocks noGrp="1"/>
          </p:cNvSpPr>
          <p:nvPr>
            <p:ph type="title"/>
          </p:nvPr>
        </p:nvSpPr>
        <p:spPr>
          <a:prstGeom prst="rect">
            <a:avLst/>
          </a:prstGeom>
        </p:spPr>
        <p:txBody>
          <a:bodyPr spcFirstLastPara="1" wrap="square" lIns="0" tIns="0" rIns="0" bIns="0" anchor="t" anchorCtr="0">
            <a:spAutoFit/>
          </a:bodyPr>
          <a:lstStyle/>
          <a:p>
            <a:r>
              <a:rPr lang="en-US"/>
              <a:t>Data Science Lifecycle</a:t>
            </a:r>
            <a:endParaRPr/>
          </a:p>
        </p:txBody>
      </p:sp>
      <p:sp>
        <p:nvSpPr>
          <p:cNvPr id="1317" name="Google Shape;1317;g115b2642134_0_61"/>
          <p:cNvSpPr/>
          <p:nvPr/>
        </p:nvSpPr>
        <p:spPr>
          <a:xfrm>
            <a:off x="472500" y="1253558"/>
            <a:ext cx="502875" cy="476325"/>
          </a:xfrm>
          <a:prstGeom prst="ellipse">
            <a:avLst/>
          </a:prstGeom>
          <a:solidFill>
            <a:schemeClr val="tx2">
              <a:lumMod val="20000"/>
              <a:lumOff val="80000"/>
            </a:schemeClr>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Start</a:t>
            </a:r>
            <a:endParaRPr sz="750" b="1">
              <a:latin typeface="Trebuchet MS"/>
              <a:ea typeface="Trebuchet MS"/>
              <a:cs typeface="Trebuchet MS"/>
              <a:sym typeface="Trebuchet MS"/>
            </a:endParaRPr>
          </a:p>
        </p:txBody>
      </p:sp>
      <p:sp>
        <p:nvSpPr>
          <p:cNvPr id="1318" name="Google Shape;1318;g115b2642134_0_61"/>
          <p:cNvSpPr/>
          <p:nvPr/>
        </p:nvSpPr>
        <p:spPr>
          <a:xfrm>
            <a:off x="2078175" y="1085933"/>
            <a:ext cx="1049850" cy="811575"/>
          </a:xfrm>
          <a:prstGeom prst="roundRect">
            <a:avLst>
              <a:gd name="adj" fmla="val 16667"/>
            </a:avLst>
          </a:prstGeom>
          <a:solidFill>
            <a:schemeClr val="accen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900" b="1">
                <a:solidFill>
                  <a:schemeClr val="lt1"/>
                </a:solidFill>
                <a:latin typeface="Trebuchet MS"/>
                <a:ea typeface="Trebuchet MS"/>
                <a:cs typeface="Trebuchet MS"/>
                <a:sym typeface="Trebuchet MS"/>
              </a:rPr>
              <a:t>Business</a:t>
            </a:r>
            <a:endParaRPr sz="900" b="1">
              <a:solidFill>
                <a:schemeClr val="lt1"/>
              </a:solidFill>
              <a:latin typeface="Trebuchet MS"/>
              <a:ea typeface="Trebuchet MS"/>
              <a:cs typeface="Trebuchet MS"/>
              <a:sym typeface="Trebuchet MS"/>
            </a:endParaRPr>
          </a:p>
          <a:p>
            <a:pPr algn="ctr">
              <a:lnSpc>
                <a:spcPct val="150000"/>
              </a:lnSpc>
            </a:pPr>
            <a:r>
              <a:rPr lang="en-US" sz="900" b="1">
                <a:solidFill>
                  <a:schemeClr val="lt1"/>
                </a:solidFill>
                <a:latin typeface="Trebuchet MS"/>
                <a:ea typeface="Trebuchet MS"/>
                <a:cs typeface="Trebuchet MS"/>
                <a:sym typeface="Trebuchet MS"/>
              </a:rPr>
              <a:t>Understanding</a:t>
            </a:r>
            <a:endParaRPr sz="900" b="1">
              <a:solidFill>
                <a:schemeClr val="lt1"/>
              </a:solidFill>
              <a:latin typeface="Trebuchet MS"/>
              <a:ea typeface="Trebuchet MS"/>
              <a:cs typeface="Trebuchet MS"/>
              <a:sym typeface="Trebuchet MS"/>
            </a:endParaRPr>
          </a:p>
        </p:txBody>
      </p:sp>
      <p:sp>
        <p:nvSpPr>
          <p:cNvPr id="1319" name="Google Shape;1319;g115b2642134_0_61"/>
          <p:cNvSpPr/>
          <p:nvPr/>
        </p:nvSpPr>
        <p:spPr>
          <a:xfrm>
            <a:off x="1112100" y="1403521"/>
            <a:ext cx="829350" cy="176400"/>
          </a:xfrm>
          <a:prstGeom prst="rightArrow">
            <a:avLst>
              <a:gd name="adj1" fmla="val 50000"/>
              <a:gd name="adj2" fmla="val 50000"/>
            </a:avLst>
          </a:prstGeom>
          <a:solidFill>
            <a:srgbClr val="2B2B2B"/>
          </a:solidFill>
          <a:ln w="9525" cap="flat" cmpd="sng">
            <a:solidFill>
              <a:srgbClr val="2B2B2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20" name="Google Shape;1320;g115b2642134_0_61"/>
          <p:cNvSpPr/>
          <p:nvPr/>
        </p:nvSpPr>
        <p:spPr>
          <a:xfrm>
            <a:off x="4140300" y="1081668"/>
            <a:ext cx="1049850" cy="811575"/>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900" b="1" dirty="0">
                <a:solidFill>
                  <a:schemeClr val="lt1"/>
                </a:solidFill>
                <a:latin typeface="Trebuchet MS"/>
                <a:ea typeface="Trebuchet MS"/>
                <a:cs typeface="Trebuchet MS"/>
                <a:sym typeface="Trebuchet MS"/>
              </a:rPr>
              <a:t>Data Acquisition &amp; Understanding</a:t>
            </a:r>
            <a:endParaRPr sz="900" b="1" dirty="0">
              <a:solidFill>
                <a:schemeClr val="lt1"/>
              </a:solidFill>
              <a:latin typeface="Trebuchet MS"/>
              <a:ea typeface="Trebuchet MS"/>
              <a:cs typeface="Trebuchet MS"/>
              <a:sym typeface="Trebuchet MS"/>
            </a:endParaRPr>
          </a:p>
        </p:txBody>
      </p:sp>
      <p:sp>
        <p:nvSpPr>
          <p:cNvPr id="1321" name="Google Shape;1321;g115b2642134_0_61"/>
          <p:cNvSpPr/>
          <p:nvPr/>
        </p:nvSpPr>
        <p:spPr>
          <a:xfrm>
            <a:off x="5305069" y="1085924"/>
            <a:ext cx="917550" cy="476325"/>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Data Source</a:t>
            </a:r>
            <a:endParaRPr sz="1050" b="1">
              <a:latin typeface="Trebuchet MS"/>
              <a:ea typeface="Trebuchet MS"/>
              <a:cs typeface="Trebuchet MS"/>
              <a:sym typeface="Trebuchet MS"/>
            </a:endParaRPr>
          </a:p>
        </p:txBody>
      </p:sp>
      <p:sp>
        <p:nvSpPr>
          <p:cNvPr id="1322" name="Google Shape;1322;g115b2642134_0_61"/>
          <p:cNvSpPr/>
          <p:nvPr/>
        </p:nvSpPr>
        <p:spPr>
          <a:xfrm>
            <a:off x="5305069" y="1628455"/>
            <a:ext cx="917550" cy="476325"/>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Pipeline</a:t>
            </a:r>
            <a:endParaRPr sz="1050" b="1">
              <a:latin typeface="Trebuchet MS"/>
              <a:ea typeface="Trebuchet MS"/>
              <a:cs typeface="Trebuchet MS"/>
              <a:sym typeface="Trebuchet MS"/>
            </a:endParaRPr>
          </a:p>
        </p:txBody>
      </p:sp>
      <p:sp>
        <p:nvSpPr>
          <p:cNvPr id="1323" name="Google Shape;1323;g115b2642134_0_61"/>
          <p:cNvSpPr/>
          <p:nvPr/>
        </p:nvSpPr>
        <p:spPr>
          <a:xfrm>
            <a:off x="5305069" y="2170987"/>
            <a:ext cx="917550" cy="476325"/>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latin typeface="Trebuchet MS"/>
                <a:ea typeface="Trebuchet MS"/>
                <a:cs typeface="Trebuchet MS"/>
                <a:sym typeface="Trebuchet MS"/>
              </a:rPr>
              <a:t>Environment</a:t>
            </a:r>
            <a:endParaRPr sz="975" b="1">
              <a:latin typeface="Trebuchet MS"/>
              <a:ea typeface="Trebuchet MS"/>
              <a:cs typeface="Trebuchet MS"/>
              <a:sym typeface="Trebuchet MS"/>
            </a:endParaRPr>
          </a:p>
        </p:txBody>
      </p:sp>
      <p:sp>
        <p:nvSpPr>
          <p:cNvPr id="1324" name="Google Shape;1324;g115b2642134_0_61"/>
          <p:cNvSpPr/>
          <p:nvPr/>
        </p:nvSpPr>
        <p:spPr>
          <a:xfrm>
            <a:off x="5305069" y="2713518"/>
            <a:ext cx="917550" cy="476325"/>
          </a:xfrm>
          <a:prstGeom prst="rect">
            <a:avLst/>
          </a:prstGeom>
          <a:solidFill>
            <a:srgbClr val="CCCCCC"/>
          </a:solidFill>
          <a:ln w="9525" cap="flat" cmpd="sng">
            <a:solidFill>
              <a:srgbClr val="CCCCCC"/>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latin typeface="Trebuchet MS"/>
                <a:ea typeface="Trebuchet MS"/>
                <a:cs typeface="Trebuchet MS"/>
                <a:sym typeface="Trebuchet MS"/>
              </a:rPr>
              <a:t>Wrangling, Exploration, &amp; Cleaning</a:t>
            </a:r>
            <a:endParaRPr sz="900" b="1">
              <a:latin typeface="Trebuchet MS"/>
              <a:ea typeface="Trebuchet MS"/>
              <a:cs typeface="Trebuchet MS"/>
              <a:sym typeface="Trebuchet MS"/>
            </a:endParaRPr>
          </a:p>
        </p:txBody>
      </p:sp>
      <p:sp>
        <p:nvSpPr>
          <p:cNvPr id="1325" name="Google Shape;1325;g115b2642134_0_61"/>
          <p:cNvSpPr txBox="1"/>
          <p:nvPr/>
        </p:nvSpPr>
        <p:spPr>
          <a:xfrm>
            <a:off x="6222619" y="1139362"/>
            <a:ext cx="1420425" cy="369310"/>
          </a:xfrm>
          <a:prstGeom prst="rect">
            <a:avLst/>
          </a:prstGeom>
          <a:noFill/>
          <a:ln>
            <a:noFill/>
          </a:ln>
        </p:spPr>
        <p:txBody>
          <a:bodyPr spcFirstLastPara="1" wrap="square" lIns="68569" tIns="68569" rIns="68569" bIns="68569" anchor="t" anchorCtr="0">
            <a:spAutoFit/>
          </a:bodyPr>
          <a:lstStyle/>
          <a:p>
            <a:r>
              <a:rPr lang="en-US" sz="750">
                <a:latin typeface="Trebuchet MS"/>
                <a:ea typeface="Trebuchet MS"/>
                <a:cs typeface="Trebuchet MS"/>
                <a:sym typeface="Trebuchet MS"/>
              </a:rPr>
              <a:t>On-Premise vs. Cloud Database vs. Files</a:t>
            </a:r>
            <a:endParaRPr sz="750">
              <a:latin typeface="Trebuchet MS"/>
              <a:ea typeface="Trebuchet MS"/>
              <a:cs typeface="Trebuchet MS"/>
              <a:sym typeface="Trebuchet MS"/>
            </a:endParaRPr>
          </a:p>
        </p:txBody>
      </p:sp>
      <p:sp>
        <p:nvSpPr>
          <p:cNvPr id="1326" name="Google Shape;1326;g115b2642134_0_61"/>
          <p:cNvSpPr txBox="1"/>
          <p:nvPr/>
        </p:nvSpPr>
        <p:spPr>
          <a:xfrm>
            <a:off x="6222619" y="1681893"/>
            <a:ext cx="1420425" cy="369310"/>
          </a:xfrm>
          <a:prstGeom prst="rect">
            <a:avLst/>
          </a:prstGeom>
          <a:noFill/>
          <a:ln>
            <a:noFill/>
          </a:ln>
        </p:spPr>
        <p:txBody>
          <a:bodyPr spcFirstLastPara="1" wrap="square" lIns="68569" tIns="68569" rIns="68569" bIns="68569" anchor="t" anchorCtr="0">
            <a:spAutoFit/>
          </a:bodyPr>
          <a:lstStyle/>
          <a:p>
            <a:r>
              <a:rPr lang="en-US" sz="750">
                <a:latin typeface="Trebuchet MS"/>
                <a:ea typeface="Trebuchet MS"/>
                <a:cs typeface="Trebuchet MS"/>
                <a:sym typeface="Trebuchet MS"/>
              </a:rPr>
              <a:t>Streaming vs. Batch</a:t>
            </a:r>
            <a:endParaRPr sz="750">
              <a:latin typeface="Trebuchet MS"/>
              <a:ea typeface="Trebuchet MS"/>
              <a:cs typeface="Trebuchet MS"/>
              <a:sym typeface="Trebuchet MS"/>
            </a:endParaRPr>
          </a:p>
          <a:p>
            <a:r>
              <a:rPr lang="en-US" sz="750">
                <a:latin typeface="Trebuchet MS"/>
                <a:ea typeface="Trebuchet MS"/>
                <a:cs typeface="Trebuchet MS"/>
                <a:sym typeface="Trebuchet MS"/>
              </a:rPr>
              <a:t>Low vs. High Frequency</a:t>
            </a:r>
            <a:endParaRPr sz="750">
              <a:latin typeface="Trebuchet MS"/>
              <a:ea typeface="Trebuchet MS"/>
              <a:cs typeface="Trebuchet MS"/>
              <a:sym typeface="Trebuchet MS"/>
            </a:endParaRPr>
          </a:p>
        </p:txBody>
      </p:sp>
      <p:sp>
        <p:nvSpPr>
          <p:cNvPr id="1327" name="Google Shape;1327;g115b2642134_0_61"/>
          <p:cNvSpPr txBox="1"/>
          <p:nvPr/>
        </p:nvSpPr>
        <p:spPr>
          <a:xfrm>
            <a:off x="6222619" y="2166712"/>
            <a:ext cx="1420425" cy="484726"/>
          </a:xfrm>
          <a:prstGeom prst="rect">
            <a:avLst/>
          </a:prstGeom>
          <a:noFill/>
          <a:ln>
            <a:noFill/>
          </a:ln>
        </p:spPr>
        <p:txBody>
          <a:bodyPr spcFirstLastPara="1" wrap="square" lIns="68569" tIns="68569" rIns="68569" bIns="68569" anchor="t" anchorCtr="0">
            <a:spAutoFit/>
          </a:bodyPr>
          <a:lstStyle/>
          <a:p>
            <a:r>
              <a:rPr lang="en-US" sz="750">
                <a:latin typeface="Trebuchet MS"/>
                <a:ea typeface="Trebuchet MS"/>
                <a:cs typeface="Trebuchet MS"/>
                <a:sym typeface="Trebuchet MS"/>
              </a:rPr>
              <a:t>On-Premise vs. Cloud Database vs. Data Lake vs. …</a:t>
            </a:r>
            <a:endParaRPr sz="750">
              <a:latin typeface="Trebuchet MS"/>
              <a:ea typeface="Trebuchet MS"/>
              <a:cs typeface="Trebuchet MS"/>
              <a:sym typeface="Trebuchet MS"/>
            </a:endParaRPr>
          </a:p>
          <a:p>
            <a:r>
              <a:rPr lang="en-US" sz="750">
                <a:latin typeface="Trebuchet MS"/>
                <a:ea typeface="Trebuchet MS"/>
                <a:cs typeface="Trebuchet MS"/>
                <a:sym typeface="Trebuchet MS"/>
              </a:rPr>
              <a:t>Small vs. Medium vs. Big Data</a:t>
            </a:r>
            <a:endParaRPr sz="750">
              <a:latin typeface="Trebuchet MS"/>
              <a:ea typeface="Trebuchet MS"/>
              <a:cs typeface="Trebuchet MS"/>
              <a:sym typeface="Trebuchet MS"/>
            </a:endParaRPr>
          </a:p>
        </p:txBody>
      </p:sp>
      <p:sp>
        <p:nvSpPr>
          <p:cNvPr id="1328" name="Google Shape;1328;g115b2642134_0_61"/>
          <p:cNvSpPr txBox="1"/>
          <p:nvPr/>
        </p:nvSpPr>
        <p:spPr>
          <a:xfrm>
            <a:off x="6222619" y="2713518"/>
            <a:ext cx="1420425" cy="484726"/>
          </a:xfrm>
          <a:prstGeom prst="rect">
            <a:avLst/>
          </a:prstGeom>
          <a:noFill/>
          <a:ln>
            <a:noFill/>
          </a:ln>
        </p:spPr>
        <p:txBody>
          <a:bodyPr spcFirstLastPara="1" wrap="square" lIns="68569" tIns="68569" rIns="68569" bIns="68569" anchor="t" anchorCtr="0">
            <a:spAutoFit/>
          </a:bodyPr>
          <a:lstStyle/>
          <a:p>
            <a:r>
              <a:rPr lang="en-US" sz="750">
                <a:latin typeface="Trebuchet MS"/>
                <a:ea typeface="Trebuchet MS"/>
                <a:cs typeface="Trebuchet MS"/>
                <a:sym typeface="Trebuchet MS"/>
              </a:rPr>
              <a:t>Structured vs. Unstructured</a:t>
            </a:r>
            <a:endParaRPr sz="750">
              <a:latin typeface="Trebuchet MS"/>
              <a:ea typeface="Trebuchet MS"/>
              <a:cs typeface="Trebuchet MS"/>
              <a:sym typeface="Trebuchet MS"/>
            </a:endParaRPr>
          </a:p>
          <a:p>
            <a:r>
              <a:rPr lang="en-US" sz="750">
                <a:latin typeface="Trebuchet MS"/>
                <a:ea typeface="Trebuchet MS"/>
                <a:cs typeface="Trebuchet MS"/>
                <a:sym typeface="Trebuchet MS"/>
              </a:rPr>
              <a:t>Data Validation &amp; Cleanup</a:t>
            </a:r>
            <a:endParaRPr sz="750">
              <a:latin typeface="Trebuchet MS"/>
              <a:ea typeface="Trebuchet MS"/>
              <a:cs typeface="Trebuchet MS"/>
              <a:sym typeface="Trebuchet MS"/>
            </a:endParaRPr>
          </a:p>
          <a:p>
            <a:r>
              <a:rPr lang="en-US" sz="750">
                <a:latin typeface="Trebuchet MS"/>
                <a:ea typeface="Trebuchet MS"/>
                <a:cs typeface="Trebuchet MS"/>
                <a:sym typeface="Trebuchet MS"/>
              </a:rPr>
              <a:t>Visualization</a:t>
            </a:r>
            <a:endParaRPr sz="750">
              <a:latin typeface="Trebuchet MS"/>
              <a:ea typeface="Trebuchet MS"/>
              <a:cs typeface="Trebuchet MS"/>
              <a:sym typeface="Trebuchet MS"/>
            </a:endParaRPr>
          </a:p>
        </p:txBody>
      </p:sp>
      <p:sp>
        <p:nvSpPr>
          <p:cNvPr id="1329" name="Google Shape;1329;g115b2642134_0_61"/>
          <p:cNvSpPr/>
          <p:nvPr/>
        </p:nvSpPr>
        <p:spPr>
          <a:xfrm>
            <a:off x="3219488" y="1403521"/>
            <a:ext cx="829350" cy="176400"/>
          </a:xfrm>
          <a:prstGeom prst="rightArrow">
            <a:avLst>
              <a:gd name="adj1" fmla="val 50000"/>
              <a:gd name="adj2" fmla="val 50000"/>
            </a:avLst>
          </a:prstGeom>
          <a:solidFill>
            <a:srgbClr val="2B2B2B"/>
          </a:solidFill>
          <a:ln w="9525" cap="flat" cmpd="sng">
            <a:solidFill>
              <a:srgbClr val="2B2B2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30" name="Google Shape;1330;g115b2642134_0_61"/>
          <p:cNvSpPr/>
          <p:nvPr/>
        </p:nvSpPr>
        <p:spPr>
          <a:xfrm>
            <a:off x="4140300" y="3263389"/>
            <a:ext cx="1049850" cy="811575"/>
          </a:xfrm>
          <a:prstGeom prst="roundRect">
            <a:avLst>
              <a:gd name="adj" fmla="val 16667"/>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900" b="1">
                <a:solidFill>
                  <a:schemeClr val="lt1"/>
                </a:solidFill>
                <a:latin typeface="Trebuchet MS"/>
                <a:ea typeface="Trebuchet MS"/>
                <a:cs typeface="Trebuchet MS"/>
                <a:sym typeface="Trebuchet MS"/>
              </a:rPr>
              <a:t>Modeling</a:t>
            </a:r>
            <a:endParaRPr sz="900" b="1">
              <a:solidFill>
                <a:schemeClr val="lt1"/>
              </a:solidFill>
              <a:latin typeface="Trebuchet MS"/>
              <a:ea typeface="Trebuchet MS"/>
              <a:cs typeface="Trebuchet MS"/>
              <a:sym typeface="Trebuchet MS"/>
            </a:endParaRPr>
          </a:p>
        </p:txBody>
      </p:sp>
      <p:sp>
        <p:nvSpPr>
          <p:cNvPr id="1331" name="Google Shape;1331;g115b2642134_0_61"/>
          <p:cNvSpPr/>
          <p:nvPr/>
        </p:nvSpPr>
        <p:spPr>
          <a:xfrm rot="5400000">
            <a:off x="4089563" y="2490121"/>
            <a:ext cx="1151325" cy="176400"/>
          </a:xfrm>
          <a:prstGeom prst="rightArrow">
            <a:avLst>
              <a:gd name="adj1" fmla="val 50000"/>
              <a:gd name="adj2" fmla="val 50000"/>
            </a:avLst>
          </a:prstGeom>
          <a:solidFill>
            <a:srgbClr val="2B2B2B"/>
          </a:solidFill>
          <a:ln w="9525" cap="flat" cmpd="sng">
            <a:solidFill>
              <a:srgbClr val="2B2B2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32" name="Google Shape;1332;g115b2642134_0_61"/>
          <p:cNvSpPr/>
          <p:nvPr/>
        </p:nvSpPr>
        <p:spPr>
          <a:xfrm>
            <a:off x="3131288" y="3283939"/>
            <a:ext cx="917550" cy="476325"/>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Feature Engineering</a:t>
            </a:r>
            <a:endParaRPr sz="1050" b="1">
              <a:latin typeface="Trebuchet MS"/>
              <a:ea typeface="Trebuchet MS"/>
              <a:cs typeface="Trebuchet MS"/>
              <a:sym typeface="Trebuchet MS"/>
            </a:endParaRPr>
          </a:p>
        </p:txBody>
      </p:sp>
      <p:sp>
        <p:nvSpPr>
          <p:cNvPr id="1333" name="Google Shape;1333;g115b2642134_0_61"/>
          <p:cNvSpPr/>
          <p:nvPr/>
        </p:nvSpPr>
        <p:spPr>
          <a:xfrm>
            <a:off x="3131288" y="3826471"/>
            <a:ext cx="917550" cy="476325"/>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Model Training</a:t>
            </a:r>
            <a:endParaRPr sz="1050" b="1">
              <a:latin typeface="Trebuchet MS"/>
              <a:ea typeface="Trebuchet MS"/>
              <a:cs typeface="Trebuchet MS"/>
              <a:sym typeface="Trebuchet MS"/>
            </a:endParaRPr>
          </a:p>
        </p:txBody>
      </p:sp>
      <p:sp>
        <p:nvSpPr>
          <p:cNvPr id="1334" name="Google Shape;1334;g115b2642134_0_61"/>
          <p:cNvSpPr/>
          <p:nvPr/>
        </p:nvSpPr>
        <p:spPr>
          <a:xfrm>
            <a:off x="3131288" y="4369002"/>
            <a:ext cx="917550" cy="476325"/>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Model Evaluation</a:t>
            </a:r>
            <a:endParaRPr sz="1050" b="1">
              <a:latin typeface="Trebuchet MS"/>
              <a:ea typeface="Trebuchet MS"/>
              <a:cs typeface="Trebuchet MS"/>
              <a:sym typeface="Trebuchet MS"/>
            </a:endParaRPr>
          </a:p>
        </p:txBody>
      </p:sp>
      <p:sp>
        <p:nvSpPr>
          <p:cNvPr id="1335" name="Google Shape;1335;g115b2642134_0_61"/>
          <p:cNvSpPr txBox="1"/>
          <p:nvPr/>
        </p:nvSpPr>
        <p:spPr>
          <a:xfrm>
            <a:off x="1728000" y="3747383"/>
            <a:ext cx="1420425" cy="600142"/>
          </a:xfrm>
          <a:prstGeom prst="rect">
            <a:avLst/>
          </a:prstGeom>
          <a:noFill/>
          <a:ln>
            <a:noFill/>
          </a:ln>
        </p:spPr>
        <p:txBody>
          <a:bodyPr spcFirstLastPara="1" wrap="square" lIns="68569" tIns="68569" rIns="68569" bIns="68569" anchor="t" anchorCtr="0">
            <a:spAutoFit/>
          </a:bodyPr>
          <a:lstStyle/>
          <a:p>
            <a:pPr algn="r"/>
            <a:r>
              <a:rPr lang="en-US" sz="750">
                <a:latin typeface="Trebuchet MS"/>
                <a:ea typeface="Trebuchet MS"/>
                <a:cs typeface="Trebuchet MS"/>
                <a:sym typeface="Trebuchet MS"/>
              </a:rPr>
              <a:t>Algorithms Ensemble</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Parameter Tuning </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Retraining </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Model Management</a:t>
            </a:r>
            <a:endParaRPr sz="750">
              <a:latin typeface="Trebuchet MS"/>
              <a:ea typeface="Trebuchet MS"/>
              <a:cs typeface="Trebuchet MS"/>
              <a:sym typeface="Trebuchet MS"/>
            </a:endParaRPr>
          </a:p>
        </p:txBody>
      </p:sp>
      <p:sp>
        <p:nvSpPr>
          <p:cNvPr id="1336" name="Google Shape;1336;g115b2642134_0_61"/>
          <p:cNvSpPr txBox="1"/>
          <p:nvPr/>
        </p:nvSpPr>
        <p:spPr>
          <a:xfrm>
            <a:off x="1728000" y="4364727"/>
            <a:ext cx="1420425" cy="484726"/>
          </a:xfrm>
          <a:prstGeom prst="rect">
            <a:avLst/>
          </a:prstGeom>
          <a:noFill/>
          <a:ln>
            <a:noFill/>
          </a:ln>
        </p:spPr>
        <p:txBody>
          <a:bodyPr spcFirstLastPara="1" wrap="square" lIns="68569" tIns="68569" rIns="68569" bIns="68569" anchor="t" anchorCtr="0">
            <a:spAutoFit/>
          </a:bodyPr>
          <a:lstStyle/>
          <a:p>
            <a:pPr algn="r"/>
            <a:r>
              <a:rPr lang="en-US" sz="750">
                <a:latin typeface="Trebuchet MS"/>
                <a:ea typeface="Trebuchet MS"/>
                <a:cs typeface="Trebuchet MS"/>
                <a:sym typeface="Trebuchet MS"/>
              </a:rPr>
              <a:t>Cross Validation</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Model Reporting</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A/B Testing</a:t>
            </a:r>
            <a:endParaRPr sz="750">
              <a:latin typeface="Trebuchet MS"/>
              <a:ea typeface="Trebuchet MS"/>
              <a:cs typeface="Trebuchet MS"/>
              <a:sym typeface="Trebuchet MS"/>
            </a:endParaRPr>
          </a:p>
        </p:txBody>
      </p:sp>
      <p:sp>
        <p:nvSpPr>
          <p:cNvPr id="1337" name="Google Shape;1337;g115b2642134_0_61"/>
          <p:cNvSpPr txBox="1"/>
          <p:nvPr/>
        </p:nvSpPr>
        <p:spPr>
          <a:xfrm>
            <a:off x="1728000" y="3206237"/>
            <a:ext cx="1420425" cy="600142"/>
          </a:xfrm>
          <a:prstGeom prst="rect">
            <a:avLst/>
          </a:prstGeom>
          <a:noFill/>
          <a:ln>
            <a:noFill/>
          </a:ln>
        </p:spPr>
        <p:txBody>
          <a:bodyPr spcFirstLastPara="1" wrap="square" lIns="68569" tIns="68569" rIns="68569" bIns="68569" anchor="t" anchorCtr="0">
            <a:spAutoFit/>
          </a:bodyPr>
          <a:lstStyle/>
          <a:p>
            <a:pPr algn="r"/>
            <a:r>
              <a:rPr lang="en-US" sz="750">
                <a:latin typeface="Trebuchet MS"/>
                <a:ea typeface="Trebuchet MS"/>
                <a:cs typeface="Trebuchet MS"/>
                <a:sym typeface="Trebuchet MS"/>
              </a:rPr>
              <a:t>Transformation</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Binning</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Temporal, Text, &amp; Image</a:t>
            </a:r>
            <a:endParaRPr sz="750">
              <a:latin typeface="Trebuchet MS"/>
              <a:ea typeface="Trebuchet MS"/>
              <a:cs typeface="Trebuchet MS"/>
              <a:sym typeface="Trebuchet MS"/>
            </a:endParaRPr>
          </a:p>
          <a:p>
            <a:pPr algn="r"/>
            <a:r>
              <a:rPr lang="en-US" sz="750">
                <a:latin typeface="Trebuchet MS"/>
                <a:ea typeface="Trebuchet MS"/>
                <a:cs typeface="Trebuchet MS"/>
                <a:sym typeface="Trebuchet MS"/>
              </a:rPr>
              <a:t>Feature Selection</a:t>
            </a:r>
            <a:endParaRPr sz="750">
              <a:latin typeface="Trebuchet MS"/>
              <a:ea typeface="Trebuchet MS"/>
              <a:cs typeface="Trebuchet MS"/>
              <a:sym typeface="Trebuchet MS"/>
            </a:endParaRPr>
          </a:p>
        </p:txBody>
      </p:sp>
      <p:sp>
        <p:nvSpPr>
          <p:cNvPr id="1338" name="Google Shape;1338;g115b2642134_0_61"/>
          <p:cNvSpPr/>
          <p:nvPr/>
        </p:nvSpPr>
        <p:spPr>
          <a:xfrm>
            <a:off x="5349169" y="3580977"/>
            <a:ext cx="829350" cy="176400"/>
          </a:xfrm>
          <a:prstGeom prst="rightArrow">
            <a:avLst>
              <a:gd name="adj1" fmla="val 50000"/>
              <a:gd name="adj2" fmla="val 50000"/>
            </a:avLst>
          </a:prstGeom>
          <a:solidFill>
            <a:srgbClr val="2B2B2B"/>
          </a:solidFill>
          <a:ln w="9525" cap="flat" cmpd="sng">
            <a:solidFill>
              <a:srgbClr val="2B2B2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39" name="Google Shape;1339;g115b2642134_0_61"/>
          <p:cNvSpPr/>
          <p:nvPr/>
        </p:nvSpPr>
        <p:spPr>
          <a:xfrm>
            <a:off x="6337538" y="3260333"/>
            <a:ext cx="1049850" cy="811575"/>
          </a:xfrm>
          <a:prstGeom prst="roundRect">
            <a:avLst>
              <a:gd name="adj" fmla="val 16667"/>
            </a:avLst>
          </a:prstGeom>
          <a:solidFill>
            <a:schemeClr val="accent1"/>
          </a:solidFill>
          <a:ln w="9525" cap="flat" cmpd="sng">
            <a:solidFill>
              <a:srgbClr val="29BA74"/>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900" b="1">
                <a:solidFill>
                  <a:schemeClr val="lt1"/>
                </a:solidFill>
                <a:latin typeface="Trebuchet MS"/>
                <a:ea typeface="Trebuchet MS"/>
                <a:cs typeface="Trebuchet MS"/>
                <a:sym typeface="Trebuchet MS"/>
              </a:rPr>
              <a:t>Deployment</a:t>
            </a:r>
            <a:endParaRPr sz="900" b="1">
              <a:solidFill>
                <a:schemeClr val="lt1"/>
              </a:solidFill>
              <a:latin typeface="Trebuchet MS"/>
              <a:ea typeface="Trebuchet MS"/>
              <a:cs typeface="Trebuchet MS"/>
              <a:sym typeface="Trebuchet MS"/>
            </a:endParaRPr>
          </a:p>
        </p:txBody>
      </p:sp>
      <p:sp>
        <p:nvSpPr>
          <p:cNvPr id="1340" name="Google Shape;1340;g115b2642134_0_61"/>
          <p:cNvSpPr/>
          <p:nvPr/>
        </p:nvSpPr>
        <p:spPr>
          <a:xfrm>
            <a:off x="6337529" y="4204321"/>
            <a:ext cx="1049850" cy="476325"/>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Scoring, Performance Monitoring</a:t>
            </a:r>
            <a:endParaRPr sz="1050" b="1">
              <a:latin typeface="Trebuchet MS"/>
              <a:ea typeface="Trebuchet MS"/>
              <a:cs typeface="Trebuchet MS"/>
              <a:sym typeface="Trebuchet MS"/>
            </a:endParaRPr>
          </a:p>
        </p:txBody>
      </p:sp>
      <p:sp>
        <p:nvSpPr>
          <p:cNvPr id="1341" name="Google Shape;1341;g115b2642134_0_61"/>
          <p:cNvSpPr txBox="1"/>
          <p:nvPr/>
        </p:nvSpPr>
        <p:spPr>
          <a:xfrm>
            <a:off x="6152241" y="4633883"/>
            <a:ext cx="1420425" cy="484726"/>
          </a:xfrm>
          <a:prstGeom prst="rect">
            <a:avLst/>
          </a:prstGeom>
          <a:noFill/>
          <a:ln>
            <a:noFill/>
          </a:ln>
        </p:spPr>
        <p:txBody>
          <a:bodyPr spcFirstLastPara="1" wrap="square" lIns="68569" tIns="68569" rIns="68569" bIns="68569" anchor="t" anchorCtr="0">
            <a:spAutoFit/>
          </a:bodyPr>
          <a:lstStyle/>
          <a:p>
            <a:pPr algn="ctr"/>
            <a:r>
              <a:rPr lang="en-US" sz="750">
                <a:latin typeface="Trebuchet MS"/>
                <a:ea typeface="Trebuchet MS"/>
                <a:cs typeface="Trebuchet MS"/>
                <a:sym typeface="Trebuchet MS"/>
              </a:rPr>
              <a:t>Model Store</a:t>
            </a:r>
            <a:endParaRPr sz="750">
              <a:latin typeface="Trebuchet MS"/>
              <a:ea typeface="Trebuchet MS"/>
              <a:cs typeface="Trebuchet MS"/>
              <a:sym typeface="Trebuchet MS"/>
            </a:endParaRPr>
          </a:p>
          <a:p>
            <a:pPr algn="ctr"/>
            <a:r>
              <a:rPr lang="en-US" sz="750">
                <a:latin typeface="Trebuchet MS"/>
                <a:ea typeface="Trebuchet MS"/>
                <a:cs typeface="Trebuchet MS"/>
                <a:sym typeface="Trebuchet MS"/>
              </a:rPr>
              <a:t>Web Services</a:t>
            </a:r>
            <a:endParaRPr sz="750">
              <a:latin typeface="Trebuchet MS"/>
              <a:ea typeface="Trebuchet MS"/>
              <a:cs typeface="Trebuchet MS"/>
              <a:sym typeface="Trebuchet MS"/>
            </a:endParaRPr>
          </a:p>
          <a:p>
            <a:pPr algn="ctr"/>
            <a:r>
              <a:rPr lang="en-US" sz="750">
                <a:latin typeface="Trebuchet MS"/>
                <a:ea typeface="Trebuchet MS"/>
                <a:cs typeface="Trebuchet MS"/>
                <a:sym typeface="Trebuchet MS"/>
              </a:rPr>
              <a:t>Intelligent Applications</a:t>
            </a:r>
            <a:endParaRPr sz="750">
              <a:latin typeface="Trebuchet MS"/>
              <a:ea typeface="Trebuchet MS"/>
              <a:cs typeface="Trebuchet MS"/>
              <a:sym typeface="Trebuchet MS"/>
            </a:endParaRPr>
          </a:p>
        </p:txBody>
      </p:sp>
      <p:cxnSp>
        <p:nvCxnSpPr>
          <p:cNvPr id="1342" name="Google Shape;1342;g115b2642134_0_61"/>
          <p:cNvCxnSpPr/>
          <p:nvPr/>
        </p:nvCxnSpPr>
        <p:spPr>
          <a:xfrm rot="10800000" flipH="1">
            <a:off x="4657894" y="885196"/>
            <a:ext cx="3137400" cy="675"/>
          </a:xfrm>
          <a:prstGeom prst="straightConnector1">
            <a:avLst/>
          </a:prstGeom>
          <a:noFill/>
          <a:ln w="28575" cap="flat" cmpd="sng">
            <a:solidFill>
              <a:srgbClr val="666666"/>
            </a:solidFill>
            <a:prstDash val="solid"/>
            <a:round/>
            <a:headEnd type="none" w="med" len="med"/>
            <a:tailEnd type="none" w="med" len="med"/>
          </a:ln>
        </p:spPr>
      </p:cxnSp>
      <p:cxnSp>
        <p:nvCxnSpPr>
          <p:cNvPr id="1343" name="Google Shape;1343;g115b2642134_0_61"/>
          <p:cNvCxnSpPr/>
          <p:nvPr/>
        </p:nvCxnSpPr>
        <p:spPr>
          <a:xfrm rot="10800000">
            <a:off x="7809413" y="890446"/>
            <a:ext cx="9900" cy="2745225"/>
          </a:xfrm>
          <a:prstGeom prst="straightConnector1">
            <a:avLst/>
          </a:prstGeom>
          <a:noFill/>
          <a:ln w="28575" cap="flat" cmpd="sng">
            <a:solidFill>
              <a:srgbClr val="666666"/>
            </a:solidFill>
            <a:prstDash val="solid"/>
            <a:round/>
            <a:headEnd type="none" w="med" len="med"/>
            <a:tailEnd type="none" w="med" len="med"/>
          </a:ln>
        </p:spPr>
      </p:cxnSp>
      <p:cxnSp>
        <p:nvCxnSpPr>
          <p:cNvPr id="1344" name="Google Shape;1344;g115b2642134_0_61"/>
          <p:cNvCxnSpPr>
            <a:endCxn id="1320" idx="0"/>
          </p:cNvCxnSpPr>
          <p:nvPr/>
        </p:nvCxnSpPr>
        <p:spPr>
          <a:xfrm>
            <a:off x="4658025" y="885918"/>
            <a:ext cx="7200" cy="195750"/>
          </a:xfrm>
          <a:prstGeom prst="straightConnector1">
            <a:avLst/>
          </a:prstGeom>
          <a:noFill/>
          <a:ln w="28575" cap="flat" cmpd="sng">
            <a:solidFill>
              <a:srgbClr val="666666"/>
            </a:solidFill>
            <a:prstDash val="solid"/>
            <a:round/>
            <a:headEnd type="none" w="med" len="med"/>
            <a:tailEnd type="triangle" w="med" len="med"/>
          </a:ln>
        </p:spPr>
      </p:cxnSp>
      <p:sp>
        <p:nvSpPr>
          <p:cNvPr id="1345" name="Google Shape;1345;g115b2642134_0_61"/>
          <p:cNvSpPr/>
          <p:nvPr/>
        </p:nvSpPr>
        <p:spPr>
          <a:xfrm rot="5400000">
            <a:off x="6710363" y="2057821"/>
            <a:ext cx="2791125" cy="414675"/>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pPr algn="ctr"/>
            <a:r>
              <a:rPr lang="en-US" sz="1050" b="1">
                <a:solidFill>
                  <a:srgbClr val="202124"/>
                </a:solidFill>
                <a:highlight>
                  <a:srgbClr val="FFFFFF"/>
                </a:highlight>
                <a:latin typeface="Trebuchet MS"/>
                <a:ea typeface="Trebuchet MS"/>
                <a:cs typeface="Trebuchet MS"/>
                <a:sym typeface="Trebuchet MS"/>
              </a:rPr>
              <a:t>Data Science Lifecycle is iterative in nature </a:t>
            </a:r>
            <a:endParaRPr sz="1050" b="1">
              <a:latin typeface="Trebuchet MS"/>
              <a:ea typeface="Trebuchet MS"/>
              <a:cs typeface="Trebuchet MS"/>
              <a:sym typeface="Trebuchet MS"/>
            </a:endParaRPr>
          </a:p>
        </p:txBody>
      </p:sp>
      <p:sp>
        <p:nvSpPr>
          <p:cNvPr id="1346" name="Google Shape;1346;g115b2642134_0_61"/>
          <p:cNvSpPr txBox="1"/>
          <p:nvPr/>
        </p:nvSpPr>
        <p:spPr>
          <a:xfrm>
            <a:off x="0" y="4912650"/>
            <a:ext cx="2160450" cy="230810"/>
          </a:xfrm>
          <a:prstGeom prst="rect">
            <a:avLst/>
          </a:prstGeom>
          <a:noFill/>
          <a:ln>
            <a:noFill/>
          </a:ln>
        </p:spPr>
        <p:txBody>
          <a:bodyPr spcFirstLastPara="1" wrap="square" lIns="68569" tIns="68569" rIns="68569" bIns="68569" anchor="t" anchorCtr="0">
            <a:spAutoFit/>
          </a:bodyPr>
          <a:lstStyle/>
          <a:p>
            <a:r>
              <a:rPr lang="en-US" sz="600" i="1">
                <a:latin typeface="Trebuchet MS"/>
                <a:ea typeface="Trebuchet MS"/>
                <a:cs typeface="Trebuchet MS"/>
                <a:sym typeface="Trebuchet MS"/>
              </a:rPr>
              <a:t>Recreated graphic of: Microsoft Data Science Lifecycle</a:t>
            </a:r>
            <a:endParaRPr sz="600" i="1">
              <a:latin typeface="Trebuchet MS"/>
              <a:ea typeface="Trebuchet MS"/>
              <a:cs typeface="Trebuchet MS"/>
              <a:sym typeface="Trebuchet MS"/>
            </a:endParaRPr>
          </a:p>
        </p:txBody>
      </p:sp>
      <p:sp>
        <p:nvSpPr>
          <p:cNvPr id="1347" name="Google Shape;1347;g115b2642134_0_61"/>
          <p:cNvSpPr/>
          <p:nvPr/>
        </p:nvSpPr>
        <p:spPr>
          <a:xfrm>
            <a:off x="7416863" y="3827943"/>
            <a:ext cx="829350" cy="176400"/>
          </a:xfrm>
          <a:prstGeom prst="rightArrow">
            <a:avLst>
              <a:gd name="adj1" fmla="val 50000"/>
              <a:gd name="adj2" fmla="val 50000"/>
            </a:avLst>
          </a:prstGeom>
          <a:solidFill>
            <a:srgbClr val="2B2B2B"/>
          </a:solidFill>
          <a:ln w="9525" cap="flat" cmpd="sng">
            <a:solidFill>
              <a:srgbClr val="2B2B2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48" name="Google Shape;1348;g115b2642134_0_61"/>
          <p:cNvSpPr/>
          <p:nvPr/>
        </p:nvSpPr>
        <p:spPr>
          <a:xfrm>
            <a:off x="8313263" y="3677989"/>
            <a:ext cx="502875" cy="476325"/>
          </a:xfrm>
          <a:prstGeom prst="ellipse">
            <a:avLst/>
          </a:prstGeom>
          <a:solidFill>
            <a:schemeClr val="tx2">
              <a:lumMod val="20000"/>
              <a:lumOff val="80000"/>
            </a:schemeClr>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End</a:t>
            </a:r>
            <a:endParaRPr sz="750" b="1">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FCA574F7-711A-E219-BDB0-EABAEE589309}"/>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g1158e6e1f5a_0_1490"/>
          <p:cNvSpPr txBox="1">
            <a:spLocks noGrp="1"/>
          </p:cNvSpPr>
          <p:nvPr>
            <p:ph type="title"/>
          </p:nvPr>
        </p:nvSpPr>
        <p:spPr>
          <a:prstGeom prst="rect">
            <a:avLst/>
          </a:prstGeom>
        </p:spPr>
        <p:txBody>
          <a:bodyPr spcFirstLastPara="1" wrap="square" lIns="0" tIns="0" rIns="0" bIns="0" anchor="t" anchorCtr="0">
            <a:spAutoFit/>
          </a:bodyPr>
          <a:lstStyle/>
          <a:p>
            <a:r>
              <a:rPr lang="en-US"/>
              <a:t>Various Activities in Data Science Project</a:t>
            </a:r>
            <a:endParaRPr/>
          </a:p>
        </p:txBody>
      </p:sp>
      <p:sp>
        <p:nvSpPr>
          <p:cNvPr id="1355" name="Google Shape;1355;g1158e6e1f5a_0_1490"/>
          <p:cNvSpPr txBox="1"/>
          <p:nvPr/>
        </p:nvSpPr>
        <p:spPr>
          <a:xfrm>
            <a:off x="542779" y="847241"/>
            <a:ext cx="7365825" cy="644898"/>
          </a:xfrm>
          <a:prstGeom prst="rect">
            <a:avLst/>
          </a:prstGeom>
          <a:noFill/>
          <a:ln>
            <a:noFill/>
          </a:ln>
        </p:spPr>
        <p:txBody>
          <a:bodyPr spcFirstLastPara="1" wrap="square" lIns="68569" tIns="68569" rIns="68569" bIns="68569" anchor="t" anchorCtr="0">
            <a:spAutoFit/>
          </a:bodyPr>
          <a:lstStyle/>
          <a:p>
            <a:pPr marR="514350">
              <a:lnSpc>
                <a:spcPct val="115000"/>
              </a:lnSpc>
              <a:spcBef>
                <a:spcPts val="825"/>
              </a:spcBef>
              <a:spcAft>
                <a:spcPts val="1650"/>
              </a:spcAft>
            </a:pPr>
            <a:r>
              <a:rPr lang="en-US" sz="1050" b="1" dirty="0">
                <a:latin typeface="Trebuchet MS"/>
                <a:ea typeface="Trebuchet MS"/>
                <a:cs typeface="Trebuchet MS"/>
                <a:sym typeface="Trebuchet MS"/>
              </a:rPr>
              <a:t>During Data Science project, significant Time goes into Data Wrangling</a:t>
            </a:r>
            <a:endParaRPr sz="1050" b="1" dirty="0">
              <a:latin typeface="Trebuchet MS"/>
              <a:ea typeface="Trebuchet MS"/>
              <a:cs typeface="Trebuchet MS"/>
              <a:sym typeface="Trebuchet MS"/>
            </a:endParaRPr>
          </a:p>
        </p:txBody>
      </p:sp>
      <p:cxnSp>
        <p:nvCxnSpPr>
          <p:cNvPr id="1356" name="Google Shape;1356;g1158e6e1f5a_0_1490"/>
          <p:cNvCxnSpPr/>
          <p:nvPr/>
        </p:nvCxnSpPr>
        <p:spPr>
          <a:xfrm rot="10800000" flipH="1">
            <a:off x="587910" y="1203730"/>
            <a:ext cx="4468050" cy="28350"/>
          </a:xfrm>
          <a:prstGeom prst="straightConnector1">
            <a:avLst/>
          </a:prstGeom>
          <a:noFill/>
          <a:ln w="19050" cap="flat" cmpd="sng">
            <a:solidFill>
              <a:schemeClr val="accent2"/>
            </a:solidFill>
            <a:prstDash val="solid"/>
            <a:round/>
            <a:headEnd type="none" w="med" len="med"/>
            <a:tailEnd type="none" w="med" len="med"/>
          </a:ln>
        </p:spPr>
      </p:cxnSp>
      <p:pic>
        <p:nvPicPr>
          <p:cNvPr id="1357" name="Google Shape;1357;g1158e6e1f5a_0_1490"/>
          <p:cNvPicPr preferRelativeResize="0"/>
          <p:nvPr/>
        </p:nvPicPr>
        <p:blipFill>
          <a:blip r:embed="rId3">
            <a:alphaModFix/>
          </a:blip>
          <a:stretch>
            <a:fillRect/>
          </a:stretch>
        </p:blipFill>
        <p:spPr>
          <a:xfrm>
            <a:off x="613700" y="1419799"/>
            <a:ext cx="3482722" cy="3492852"/>
          </a:xfrm>
          <a:prstGeom prst="rect">
            <a:avLst/>
          </a:prstGeom>
          <a:noFill/>
          <a:ln>
            <a:noFill/>
          </a:ln>
        </p:spPr>
      </p:pic>
      <p:sp>
        <p:nvSpPr>
          <p:cNvPr id="1358" name="Google Shape;1358;g1158e6e1f5a_0_1490"/>
          <p:cNvSpPr txBox="1"/>
          <p:nvPr/>
        </p:nvSpPr>
        <p:spPr>
          <a:xfrm>
            <a:off x="4582125" y="2086144"/>
            <a:ext cx="4284675" cy="2432695"/>
          </a:xfrm>
          <a:prstGeom prst="rect">
            <a:avLst/>
          </a:prstGeom>
          <a:noFill/>
          <a:ln>
            <a:noFill/>
          </a:ln>
        </p:spPr>
        <p:txBody>
          <a:bodyPr spcFirstLastPara="1" wrap="square" lIns="68569" tIns="68569" rIns="68569" bIns="68569" anchor="t" anchorCtr="0">
            <a:spAutoFit/>
          </a:bodyPr>
          <a:lstStyle/>
          <a:p>
            <a:pPr marR="514350">
              <a:lnSpc>
                <a:spcPct val="150000"/>
              </a:lnSpc>
              <a:spcBef>
                <a:spcPts val="825"/>
              </a:spcBef>
              <a:spcAft>
                <a:spcPts val="1650"/>
              </a:spcAft>
            </a:pPr>
            <a:r>
              <a:rPr lang="en-US" sz="2850" b="1" i="1">
                <a:solidFill>
                  <a:srgbClr val="666666"/>
                </a:solidFill>
                <a:latin typeface="Trebuchet MS"/>
                <a:ea typeface="Trebuchet MS"/>
                <a:cs typeface="Trebuchet MS"/>
                <a:sym typeface="Trebuchet MS"/>
              </a:rPr>
              <a:t>What activities take most of the Time of Data Scientists?</a:t>
            </a:r>
            <a:endParaRPr sz="2850" b="1" i="1">
              <a:solidFill>
                <a:srgbClr val="666666"/>
              </a:solidFill>
              <a:latin typeface="Trebuchet MS"/>
              <a:ea typeface="Trebuchet MS"/>
              <a:cs typeface="Trebuchet MS"/>
              <a:sym typeface="Trebuchet MS"/>
            </a:endParaRPr>
          </a:p>
        </p:txBody>
      </p:sp>
      <p:sp>
        <p:nvSpPr>
          <p:cNvPr id="1359" name="Google Shape;1359;g1158e6e1f5a_0_1490"/>
          <p:cNvSpPr txBox="1"/>
          <p:nvPr/>
        </p:nvSpPr>
        <p:spPr>
          <a:xfrm>
            <a:off x="1799017" y="4630020"/>
            <a:ext cx="1509750" cy="565261"/>
          </a:xfrm>
          <a:prstGeom prst="rect">
            <a:avLst/>
          </a:prstGeom>
          <a:noFill/>
          <a:ln>
            <a:noFill/>
          </a:ln>
        </p:spPr>
        <p:txBody>
          <a:bodyPr spcFirstLastPara="1" wrap="square" lIns="68569" tIns="68569" rIns="68569" bIns="68569" anchor="t" anchorCtr="0">
            <a:spAutoFit/>
          </a:bodyPr>
          <a:lstStyle/>
          <a:p>
            <a:pPr marR="514350" algn="ctr">
              <a:lnSpc>
                <a:spcPct val="115000"/>
              </a:lnSpc>
              <a:spcBef>
                <a:spcPts val="825"/>
              </a:spcBef>
              <a:spcAft>
                <a:spcPts val="1650"/>
              </a:spcAft>
            </a:pPr>
            <a:r>
              <a:rPr lang="en-US" sz="600" i="1" dirty="0" err="1">
                <a:latin typeface="Trebuchet MS"/>
                <a:ea typeface="Trebuchet MS"/>
                <a:cs typeface="Trebuchet MS"/>
                <a:sym typeface="Trebuchet MS"/>
              </a:rPr>
              <a:t>Source:</a:t>
            </a:r>
            <a:r>
              <a:rPr lang="en-US" sz="600" i="1" u="sng" dirty="0" err="1">
                <a:solidFill>
                  <a:schemeClr val="hlink"/>
                </a:solidFill>
                <a:latin typeface="Trebuchet MS"/>
                <a:ea typeface="Trebuchet MS"/>
                <a:cs typeface="Trebuchet MS"/>
                <a:sym typeface="Trebuchet MS"/>
                <a:hlinkClick r:id="rId4"/>
              </a:rPr>
              <a:t>Hackernoon</a:t>
            </a:r>
            <a:endParaRPr sz="600" i="1" dirty="0">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713797B5-FED9-E46B-AB5E-C358515C5FAA}"/>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115b2642134_0_131"/>
          <p:cNvSpPr txBox="1">
            <a:spLocks noGrp="1"/>
          </p:cNvSpPr>
          <p:nvPr>
            <p:ph type="title"/>
          </p:nvPr>
        </p:nvSpPr>
        <p:spPr>
          <a:prstGeom prst="rect">
            <a:avLst/>
          </a:prstGeom>
        </p:spPr>
        <p:txBody>
          <a:bodyPr spcFirstLastPara="1" wrap="square" lIns="0" tIns="0" rIns="0" bIns="0" anchor="t" anchorCtr="0">
            <a:spAutoFit/>
          </a:bodyPr>
          <a:lstStyle/>
          <a:p>
            <a:r>
              <a:rPr lang="en-US"/>
              <a:t>Machine Learning Pipeline</a:t>
            </a:r>
            <a:endParaRPr/>
          </a:p>
        </p:txBody>
      </p:sp>
      <p:sp>
        <p:nvSpPr>
          <p:cNvPr id="1366" name="Google Shape;1366;g115b2642134_0_131"/>
          <p:cNvSpPr/>
          <p:nvPr/>
        </p:nvSpPr>
        <p:spPr>
          <a:xfrm>
            <a:off x="1500457" y="2073609"/>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67" name="Google Shape;1367;g115b2642134_0_131"/>
          <p:cNvSpPr/>
          <p:nvPr/>
        </p:nvSpPr>
        <p:spPr>
          <a:xfrm>
            <a:off x="471488" y="1923116"/>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Data Acquisition</a:t>
            </a:r>
            <a:endParaRPr sz="1050" b="1">
              <a:solidFill>
                <a:srgbClr val="FFFFFF"/>
              </a:solidFill>
              <a:latin typeface="Trebuchet MS"/>
              <a:ea typeface="Trebuchet MS"/>
              <a:cs typeface="Trebuchet MS"/>
              <a:sym typeface="Trebuchet MS"/>
            </a:endParaRPr>
          </a:p>
        </p:txBody>
      </p:sp>
      <p:sp>
        <p:nvSpPr>
          <p:cNvPr id="1368" name="Google Shape;1368;g115b2642134_0_131"/>
          <p:cNvSpPr/>
          <p:nvPr/>
        </p:nvSpPr>
        <p:spPr>
          <a:xfrm>
            <a:off x="1800556" y="1923116"/>
            <a:ext cx="12154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Data Pre-Preparation</a:t>
            </a:r>
            <a:endParaRPr sz="1050" b="1">
              <a:solidFill>
                <a:srgbClr val="FFFFFF"/>
              </a:solidFill>
              <a:latin typeface="Trebuchet MS"/>
              <a:ea typeface="Trebuchet MS"/>
              <a:cs typeface="Trebuchet MS"/>
              <a:sym typeface="Trebuchet MS"/>
            </a:endParaRPr>
          </a:p>
        </p:txBody>
      </p:sp>
      <p:sp>
        <p:nvSpPr>
          <p:cNvPr id="1369" name="Google Shape;1369;g115b2642134_0_131"/>
          <p:cNvSpPr/>
          <p:nvPr/>
        </p:nvSpPr>
        <p:spPr>
          <a:xfrm>
            <a:off x="3061812" y="2073609"/>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70" name="Google Shape;1370;g115b2642134_0_131"/>
          <p:cNvSpPr/>
          <p:nvPr/>
        </p:nvSpPr>
        <p:spPr>
          <a:xfrm>
            <a:off x="3361910" y="1923116"/>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Choose ML Models</a:t>
            </a:r>
            <a:endParaRPr sz="1050" b="1">
              <a:solidFill>
                <a:srgbClr val="FFFFFF"/>
              </a:solidFill>
              <a:latin typeface="Trebuchet MS"/>
              <a:ea typeface="Trebuchet MS"/>
              <a:cs typeface="Trebuchet MS"/>
              <a:sym typeface="Trebuchet MS"/>
            </a:endParaRPr>
          </a:p>
        </p:txBody>
      </p:sp>
      <p:sp>
        <p:nvSpPr>
          <p:cNvPr id="1371" name="Google Shape;1371;g115b2642134_0_131"/>
          <p:cNvSpPr/>
          <p:nvPr/>
        </p:nvSpPr>
        <p:spPr>
          <a:xfrm>
            <a:off x="4390880" y="2073609"/>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72" name="Google Shape;1372;g115b2642134_0_131"/>
          <p:cNvSpPr/>
          <p:nvPr/>
        </p:nvSpPr>
        <p:spPr>
          <a:xfrm>
            <a:off x="4690979" y="1923116"/>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Train ML Models</a:t>
            </a:r>
            <a:endParaRPr sz="1050" b="1">
              <a:solidFill>
                <a:srgbClr val="FFFFFF"/>
              </a:solidFill>
              <a:latin typeface="Trebuchet MS"/>
              <a:ea typeface="Trebuchet MS"/>
              <a:cs typeface="Trebuchet MS"/>
              <a:sym typeface="Trebuchet MS"/>
            </a:endParaRPr>
          </a:p>
        </p:txBody>
      </p:sp>
      <p:sp>
        <p:nvSpPr>
          <p:cNvPr id="1373" name="Google Shape;1373;g115b2642134_0_131"/>
          <p:cNvSpPr/>
          <p:nvPr/>
        </p:nvSpPr>
        <p:spPr>
          <a:xfrm>
            <a:off x="5719948" y="2073609"/>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74" name="Google Shape;1374;g115b2642134_0_131"/>
          <p:cNvSpPr/>
          <p:nvPr/>
        </p:nvSpPr>
        <p:spPr>
          <a:xfrm>
            <a:off x="6020047" y="1923116"/>
            <a:ext cx="1041075"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Evaluate ML Model</a:t>
            </a:r>
            <a:endParaRPr sz="1050" b="1">
              <a:solidFill>
                <a:srgbClr val="FFFFFF"/>
              </a:solidFill>
              <a:latin typeface="Trebuchet MS"/>
              <a:ea typeface="Trebuchet MS"/>
              <a:cs typeface="Trebuchet MS"/>
              <a:sym typeface="Trebuchet MS"/>
            </a:endParaRPr>
          </a:p>
        </p:txBody>
      </p:sp>
      <p:sp>
        <p:nvSpPr>
          <p:cNvPr id="1375" name="Google Shape;1375;g115b2642134_0_131"/>
          <p:cNvSpPr/>
          <p:nvPr/>
        </p:nvSpPr>
        <p:spPr>
          <a:xfrm>
            <a:off x="7106867" y="2073609"/>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76" name="Google Shape;1376;g115b2642134_0_131"/>
          <p:cNvSpPr/>
          <p:nvPr/>
        </p:nvSpPr>
        <p:spPr>
          <a:xfrm>
            <a:off x="7406966" y="1923116"/>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Model Tuning</a:t>
            </a:r>
            <a:endParaRPr sz="1050" b="1">
              <a:solidFill>
                <a:srgbClr val="FFFFFF"/>
              </a:solidFill>
              <a:latin typeface="Trebuchet MS"/>
              <a:ea typeface="Trebuchet MS"/>
              <a:cs typeface="Trebuchet MS"/>
              <a:sym typeface="Trebuchet MS"/>
            </a:endParaRPr>
          </a:p>
        </p:txBody>
      </p:sp>
      <p:sp>
        <p:nvSpPr>
          <p:cNvPr id="1377" name="Google Shape;1377;g115b2642134_0_131"/>
          <p:cNvSpPr/>
          <p:nvPr/>
        </p:nvSpPr>
        <p:spPr>
          <a:xfrm>
            <a:off x="7406966" y="3076771"/>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Model Deploy</a:t>
            </a:r>
            <a:endParaRPr sz="1050" b="1">
              <a:solidFill>
                <a:srgbClr val="FFFFFF"/>
              </a:solidFill>
              <a:latin typeface="Trebuchet MS"/>
              <a:ea typeface="Trebuchet MS"/>
              <a:cs typeface="Trebuchet MS"/>
              <a:sym typeface="Trebuchet MS"/>
            </a:endParaRPr>
          </a:p>
        </p:txBody>
      </p:sp>
      <p:sp>
        <p:nvSpPr>
          <p:cNvPr id="1378" name="Google Shape;1378;g115b2642134_0_131"/>
          <p:cNvSpPr/>
          <p:nvPr/>
        </p:nvSpPr>
        <p:spPr>
          <a:xfrm>
            <a:off x="7406966" y="4230425"/>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Model Prediction</a:t>
            </a:r>
            <a:endParaRPr sz="1050" b="1">
              <a:solidFill>
                <a:srgbClr val="FFFFFF"/>
              </a:solidFill>
              <a:latin typeface="Trebuchet MS"/>
              <a:ea typeface="Trebuchet MS"/>
              <a:cs typeface="Trebuchet MS"/>
              <a:sym typeface="Trebuchet MS"/>
            </a:endParaRPr>
          </a:p>
        </p:txBody>
      </p:sp>
      <p:sp>
        <p:nvSpPr>
          <p:cNvPr id="1379" name="Google Shape;1379;g115b2642134_0_131"/>
          <p:cNvSpPr/>
          <p:nvPr/>
        </p:nvSpPr>
        <p:spPr>
          <a:xfrm rot="5400000">
            <a:off x="7739474" y="2676254"/>
            <a:ext cx="318150" cy="20587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80" name="Google Shape;1380;g115b2642134_0_131"/>
          <p:cNvSpPr/>
          <p:nvPr/>
        </p:nvSpPr>
        <p:spPr>
          <a:xfrm rot="5400000">
            <a:off x="7739474" y="3829909"/>
            <a:ext cx="318150" cy="20587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81" name="Google Shape;1381;g115b2642134_0_131"/>
          <p:cNvSpPr/>
          <p:nvPr/>
        </p:nvSpPr>
        <p:spPr>
          <a:xfrm>
            <a:off x="6048972" y="4230425"/>
            <a:ext cx="983250"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Model Monitoring</a:t>
            </a:r>
            <a:endParaRPr sz="1050" b="1">
              <a:solidFill>
                <a:srgbClr val="FFFFFF"/>
              </a:solidFill>
              <a:latin typeface="Trebuchet MS"/>
              <a:ea typeface="Trebuchet MS"/>
              <a:cs typeface="Trebuchet MS"/>
              <a:sym typeface="Trebuchet MS"/>
            </a:endParaRPr>
          </a:p>
        </p:txBody>
      </p:sp>
      <p:sp>
        <p:nvSpPr>
          <p:cNvPr id="1382" name="Google Shape;1382;g115b2642134_0_131"/>
          <p:cNvSpPr/>
          <p:nvPr/>
        </p:nvSpPr>
        <p:spPr>
          <a:xfrm>
            <a:off x="4633127" y="4230425"/>
            <a:ext cx="1041075" cy="558675"/>
          </a:xfrm>
          <a:prstGeom prst="roundRect">
            <a:avLst>
              <a:gd name="adj" fmla="val 16667"/>
            </a:avLst>
          </a:prstGeom>
          <a:solidFill>
            <a:srgbClr val="5D5D5D"/>
          </a:solidFill>
          <a:ln w="9525" cap="flat" cmpd="sng">
            <a:solidFill>
              <a:srgbClr val="5D5D5D"/>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solidFill>
                  <a:srgbClr val="FFFFFF"/>
                </a:solidFill>
                <a:latin typeface="Trebuchet MS"/>
                <a:ea typeface="Trebuchet MS"/>
                <a:cs typeface="Trebuchet MS"/>
                <a:sym typeface="Trebuchet MS"/>
              </a:rPr>
              <a:t>Model Maintenance</a:t>
            </a:r>
            <a:endParaRPr sz="1050" b="1">
              <a:solidFill>
                <a:srgbClr val="FFFFFF"/>
              </a:solidFill>
              <a:latin typeface="Trebuchet MS"/>
              <a:ea typeface="Trebuchet MS"/>
              <a:cs typeface="Trebuchet MS"/>
              <a:sym typeface="Trebuchet MS"/>
            </a:endParaRPr>
          </a:p>
        </p:txBody>
      </p:sp>
      <p:sp>
        <p:nvSpPr>
          <p:cNvPr id="1383" name="Google Shape;1383;g115b2642134_0_131"/>
          <p:cNvSpPr/>
          <p:nvPr/>
        </p:nvSpPr>
        <p:spPr>
          <a:xfrm rot="10800000">
            <a:off x="7092467" y="4380913"/>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384" name="Google Shape;1384;g115b2642134_0_131"/>
          <p:cNvSpPr/>
          <p:nvPr/>
        </p:nvSpPr>
        <p:spPr>
          <a:xfrm rot="10800000">
            <a:off x="5734472" y="4380913"/>
            <a:ext cx="254250" cy="257625"/>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385" name="Google Shape;1385;g115b2642134_0_131"/>
          <p:cNvCxnSpPr>
            <a:stCxn id="1382" idx="1"/>
          </p:cNvCxnSpPr>
          <p:nvPr/>
        </p:nvCxnSpPr>
        <p:spPr>
          <a:xfrm rot="10800000">
            <a:off x="977102" y="4500988"/>
            <a:ext cx="3656025" cy="8775"/>
          </a:xfrm>
          <a:prstGeom prst="straightConnector1">
            <a:avLst/>
          </a:prstGeom>
          <a:noFill/>
          <a:ln w="28575" cap="flat" cmpd="sng">
            <a:solidFill>
              <a:schemeClr val="accent4"/>
            </a:solidFill>
            <a:prstDash val="dot"/>
            <a:round/>
            <a:headEnd type="none" w="med" len="med"/>
            <a:tailEnd type="none" w="med" len="med"/>
          </a:ln>
        </p:spPr>
      </p:cxnSp>
      <p:cxnSp>
        <p:nvCxnSpPr>
          <p:cNvPr id="1386" name="Google Shape;1386;g115b2642134_0_131"/>
          <p:cNvCxnSpPr>
            <a:endCxn id="1367" idx="2"/>
          </p:cNvCxnSpPr>
          <p:nvPr/>
        </p:nvCxnSpPr>
        <p:spPr>
          <a:xfrm rot="10800000" flipH="1">
            <a:off x="955688" y="2481791"/>
            <a:ext cx="7425" cy="2019375"/>
          </a:xfrm>
          <a:prstGeom prst="straightConnector1">
            <a:avLst/>
          </a:prstGeom>
          <a:noFill/>
          <a:ln w="28575" cap="flat" cmpd="sng">
            <a:solidFill>
              <a:schemeClr val="accent4"/>
            </a:solidFill>
            <a:prstDash val="dot"/>
            <a:round/>
            <a:headEnd type="none" w="med" len="med"/>
            <a:tailEnd type="triangle" w="med" len="med"/>
          </a:ln>
        </p:spPr>
      </p:cxnSp>
      <p:sp>
        <p:nvSpPr>
          <p:cNvPr id="1387" name="Google Shape;1387;g115b2642134_0_131"/>
          <p:cNvSpPr txBox="1"/>
          <p:nvPr/>
        </p:nvSpPr>
        <p:spPr>
          <a:xfrm>
            <a:off x="7290863" y="1301868"/>
            <a:ext cx="1215450" cy="558675"/>
          </a:xfrm>
          <a:prstGeom prst="rect">
            <a:avLst/>
          </a:prstGeom>
          <a:noFill/>
          <a:ln w="28575"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a:latin typeface="Trebuchet MS"/>
                <a:ea typeface="Trebuchet MS"/>
                <a:cs typeface="Trebuchet MS"/>
                <a:sym typeface="Trebuchet MS"/>
              </a:rPr>
              <a:t>Finding Best Hyperparameter</a:t>
            </a:r>
            <a:endParaRPr sz="1050">
              <a:latin typeface="Trebuchet MS"/>
              <a:ea typeface="Trebuchet MS"/>
              <a:cs typeface="Trebuchet MS"/>
              <a:sym typeface="Trebuchet MS"/>
            </a:endParaRPr>
          </a:p>
        </p:txBody>
      </p:sp>
      <p:sp>
        <p:nvSpPr>
          <p:cNvPr id="1388" name="Google Shape;1388;g115b2642134_0_131"/>
          <p:cNvSpPr txBox="1"/>
          <p:nvPr/>
        </p:nvSpPr>
        <p:spPr>
          <a:xfrm>
            <a:off x="4540904" y="1309968"/>
            <a:ext cx="1283400" cy="542475"/>
          </a:xfrm>
          <a:prstGeom prst="rect">
            <a:avLst/>
          </a:prstGeom>
          <a:noFill/>
          <a:ln w="28575"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a:latin typeface="Trebuchet MS"/>
                <a:ea typeface="Trebuchet MS"/>
                <a:cs typeface="Trebuchet MS"/>
                <a:sym typeface="Trebuchet MS"/>
              </a:rPr>
              <a:t>Learning Model Parameters</a:t>
            </a:r>
            <a:endParaRPr sz="1050">
              <a:latin typeface="Trebuchet MS"/>
              <a:ea typeface="Trebuchet MS"/>
              <a:cs typeface="Trebuchet MS"/>
              <a:sym typeface="Trebuchet MS"/>
            </a:endParaRPr>
          </a:p>
        </p:txBody>
      </p:sp>
      <p:sp>
        <p:nvSpPr>
          <p:cNvPr id="1389" name="Google Shape;1389;g115b2642134_0_131"/>
          <p:cNvSpPr txBox="1"/>
          <p:nvPr/>
        </p:nvSpPr>
        <p:spPr>
          <a:xfrm>
            <a:off x="565745" y="815493"/>
            <a:ext cx="7365825" cy="644898"/>
          </a:xfrm>
          <a:prstGeom prst="rect">
            <a:avLst/>
          </a:prstGeom>
          <a:noFill/>
          <a:ln>
            <a:noFill/>
          </a:ln>
        </p:spPr>
        <p:txBody>
          <a:bodyPr spcFirstLastPara="1" wrap="square" lIns="68569" tIns="68569" rIns="68569" bIns="68569" anchor="t" anchorCtr="0">
            <a:spAutoFit/>
          </a:bodyPr>
          <a:lstStyle/>
          <a:p>
            <a:pPr marR="514350">
              <a:lnSpc>
                <a:spcPct val="115000"/>
              </a:lnSpc>
              <a:spcBef>
                <a:spcPts val="825"/>
              </a:spcBef>
              <a:spcAft>
                <a:spcPts val="1650"/>
              </a:spcAft>
            </a:pPr>
            <a:r>
              <a:rPr lang="en-US" sz="1050" b="1">
                <a:latin typeface="Trebuchet MS"/>
                <a:ea typeface="Trebuchet MS"/>
                <a:cs typeface="Trebuchet MS"/>
                <a:sym typeface="Trebuchet MS"/>
              </a:rPr>
              <a:t>A Pipeline is a standard way of implementing Machine Learning</a:t>
            </a:r>
            <a:endParaRPr sz="1050" b="1">
              <a:latin typeface="Trebuchet MS"/>
              <a:ea typeface="Trebuchet MS"/>
              <a:cs typeface="Trebuchet MS"/>
              <a:sym typeface="Trebuchet MS"/>
            </a:endParaRPr>
          </a:p>
        </p:txBody>
      </p:sp>
      <p:cxnSp>
        <p:nvCxnSpPr>
          <p:cNvPr id="1390" name="Google Shape;1390;g115b2642134_0_131"/>
          <p:cNvCxnSpPr/>
          <p:nvPr/>
        </p:nvCxnSpPr>
        <p:spPr>
          <a:xfrm rot="10800000" flipH="1">
            <a:off x="610876" y="1185035"/>
            <a:ext cx="4035825" cy="15300"/>
          </a:xfrm>
          <a:prstGeom prst="straightConnector1">
            <a:avLst/>
          </a:prstGeom>
          <a:noFill/>
          <a:ln w="19050" cap="flat" cmpd="sng">
            <a:solidFill>
              <a:schemeClr val="accent2"/>
            </a:solidFill>
            <a:prstDash val="solid"/>
            <a:round/>
            <a:headEnd type="none" w="med" len="med"/>
            <a:tailEnd type="none" w="med" len="med"/>
          </a:ln>
        </p:spPr>
      </p:cxnSp>
      <p:sp>
        <p:nvSpPr>
          <p:cNvPr id="1391" name="Google Shape;1391;g115b2642134_0_131"/>
          <p:cNvSpPr txBox="1"/>
          <p:nvPr/>
        </p:nvSpPr>
        <p:spPr>
          <a:xfrm>
            <a:off x="2922375" y="2580196"/>
            <a:ext cx="1862325" cy="542475"/>
          </a:xfrm>
          <a:prstGeom prst="rect">
            <a:avLst/>
          </a:prstGeom>
          <a:noFill/>
          <a:ln w="28575"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a:latin typeface="Trebuchet MS"/>
                <a:ea typeface="Trebuchet MS"/>
                <a:cs typeface="Trebuchet MS"/>
                <a:sym typeface="Trebuchet MS"/>
              </a:rPr>
              <a:t>For Example - </a:t>
            </a:r>
            <a:r>
              <a:rPr lang="en-US" sz="1050" i="1">
                <a:latin typeface="Trebuchet MS"/>
                <a:ea typeface="Trebuchet MS"/>
                <a:cs typeface="Trebuchet MS"/>
                <a:sym typeface="Trebuchet MS"/>
              </a:rPr>
              <a:t>Linear</a:t>
            </a:r>
            <a:r>
              <a:rPr lang="en-US" sz="1050">
                <a:latin typeface="Trebuchet MS"/>
                <a:ea typeface="Trebuchet MS"/>
                <a:cs typeface="Trebuchet MS"/>
                <a:sym typeface="Trebuchet MS"/>
              </a:rPr>
              <a:t> </a:t>
            </a:r>
            <a:r>
              <a:rPr lang="en-US" sz="1050" i="1">
                <a:latin typeface="Trebuchet MS"/>
                <a:ea typeface="Trebuchet MS"/>
                <a:cs typeface="Trebuchet MS"/>
                <a:sym typeface="Trebuchet MS"/>
              </a:rPr>
              <a:t>Regression</a:t>
            </a:r>
            <a:r>
              <a:rPr lang="en-US" sz="1050">
                <a:latin typeface="Trebuchet MS"/>
                <a:ea typeface="Trebuchet MS"/>
                <a:cs typeface="Trebuchet MS"/>
                <a:sym typeface="Trebuchet MS"/>
              </a:rPr>
              <a:t>, </a:t>
            </a:r>
            <a:r>
              <a:rPr lang="en-US" sz="1050" i="1">
                <a:latin typeface="Trebuchet MS"/>
                <a:ea typeface="Trebuchet MS"/>
                <a:cs typeface="Trebuchet MS"/>
                <a:sym typeface="Trebuchet MS"/>
              </a:rPr>
              <a:t>XGBoost</a:t>
            </a:r>
            <a:r>
              <a:rPr lang="en-US" sz="1050">
                <a:latin typeface="Trebuchet MS"/>
                <a:ea typeface="Trebuchet MS"/>
                <a:cs typeface="Trebuchet MS"/>
                <a:sym typeface="Trebuchet MS"/>
              </a:rPr>
              <a:t>, etc. </a:t>
            </a:r>
            <a:endParaRPr sz="1050">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E03A9391-4E43-5D25-13E7-E87038FD40E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11613c6fcd5_1_70"/>
          <p:cNvSpPr txBox="1">
            <a:spLocks noGrp="1"/>
          </p:cNvSpPr>
          <p:nvPr>
            <p:ph type="title"/>
          </p:nvPr>
        </p:nvSpPr>
        <p:spPr>
          <a:xfrm>
            <a:off x="445350" y="1424488"/>
            <a:ext cx="8253300" cy="1163395"/>
          </a:xfrm>
          <a:prstGeom prst="rect">
            <a:avLst/>
          </a:prstGeom>
        </p:spPr>
        <p:txBody>
          <a:bodyPr spcFirstLastPara="1" wrap="square" lIns="0" tIns="0" rIns="0" bIns="0" anchor="t" anchorCtr="0">
            <a:spAutoFit/>
          </a:bodyPr>
          <a:lstStyle/>
          <a:p>
            <a:pPr algn="ctr"/>
            <a:r>
              <a:rPr lang="en-US" sz="2400" dirty="0">
                <a:solidFill>
                  <a:srgbClr val="B7B7B7"/>
                </a:solidFill>
              </a:rPr>
              <a:t>Time for a Quick </a:t>
            </a:r>
            <a:endParaRPr sz="2400" dirty="0">
              <a:solidFill>
                <a:srgbClr val="B7B7B7"/>
              </a:solidFill>
            </a:endParaRPr>
          </a:p>
          <a:p>
            <a:pPr algn="ctr"/>
            <a:r>
              <a:rPr lang="en-US" sz="6000" dirty="0">
                <a:solidFill>
                  <a:schemeClr val="accent1"/>
                </a:solidFill>
              </a:rPr>
              <a:t>Poll</a:t>
            </a:r>
            <a:endParaRPr sz="6000" dirty="0">
              <a:solidFill>
                <a:schemeClr val="accent1"/>
              </a:solidFill>
            </a:endParaRPr>
          </a:p>
        </p:txBody>
      </p:sp>
      <p:pic>
        <p:nvPicPr>
          <p:cNvPr id="1137" name="Google Shape;1137;g11613c6fcd5_1_70"/>
          <p:cNvPicPr preferRelativeResize="0"/>
          <p:nvPr/>
        </p:nvPicPr>
        <p:blipFill>
          <a:blip r:embed="rId3">
            <a:alphaModFix/>
          </a:blip>
          <a:stretch>
            <a:fillRect/>
          </a:stretch>
        </p:blipFill>
        <p:spPr>
          <a:xfrm>
            <a:off x="3606954" y="2571750"/>
            <a:ext cx="1930092" cy="1761301"/>
          </a:xfrm>
          <a:prstGeom prst="rect">
            <a:avLst/>
          </a:prstGeom>
          <a:noFill/>
          <a:ln>
            <a:noFill/>
          </a:ln>
        </p:spPr>
      </p:pic>
      <p:sp>
        <p:nvSpPr>
          <p:cNvPr id="3" name="Google Shape;378;p51">
            <a:extLst>
              <a:ext uri="{FF2B5EF4-FFF2-40B4-BE49-F238E27FC236}">
                <a16:creationId xmlns:a16="http://schemas.microsoft.com/office/drawing/2014/main" id="{FED5F4B0-8694-8D50-441A-9D1C375143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spTree>
    <p:extLst>
      <p:ext uri="{BB962C8B-B14F-4D97-AF65-F5344CB8AC3E}">
        <p14:creationId xmlns:p14="http://schemas.microsoft.com/office/powerpoint/2010/main" val="335838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Machine Learning &amp; Artificial Intelligence are critical technologies fueling business innovation across the globe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Getting some high-level exposure to the “terminology” and seeing some simple use cases in action can build excitement about the possibilities</a:t>
            </a: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Text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48110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Types of Machine Learning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722035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a:xfrm>
            <a:off x="705000" y="2285400"/>
            <a:ext cx="8520600" cy="572700"/>
          </a:xfrm>
        </p:spPr>
        <p:txBody>
          <a:bodyPr/>
          <a:lstStyle/>
          <a:p>
            <a:r>
              <a:rPr lang="en-US" dirty="0"/>
              <a:t>Understanding ML Algorithms in an Intuitive Way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30264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g1158e6e1f5a_0_1644"/>
          <p:cNvSpPr txBox="1">
            <a:spLocks noGrp="1"/>
          </p:cNvSpPr>
          <p:nvPr>
            <p:ph type="title"/>
          </p:nvPr>
        </p:nvSpPr>
        <p:spPr>
          <a:xfrm>
            <a:off x="613700" y="714275"/>
            <a:ext cx="8253300" cy="249299"/>
          </a:xfrm>
          <a:prstGeom prst="rect">
            <a:avLst/>
          </a:prstGeom>
        </p:spPr>
        <p:txBody>
          <a:bodyPr spcFirstLastPara="1" wrap="square" lIns="0" tIns="0" rIns="0" bIns="0" anchor="t" anchorCtr="0">
            <a:spAutoFit/>
          </a:bodyPr>
          <a:lstStyle/>
          <a:p>
            <a:r>
              <a:rPr lang="en-US" sz="1800" dirty="0"/>
              <a:t>Understanding ML Algorithms in an Intuitive Way- Linear Regression</a:t>
            </a:r>
            <a:endParaRPr sz="1800" dirty="0"/>
          </a:p>
        </p:txBody>
      </p:sp>
      <p:sp>
        <p:nvSpPr>
          <p:cNvPr id="1548" name="Google Shape;1548;g1158e6e1f5a_0_1644"/>
          <p:cNvSpPr txBox="1"/>
          <p:nvPr/>
        </p:nvSpPr>
        <p:spPr>
          <a:xfrm>
            <a:off x="427836" y="1053836"/>
            <a:ext cx="8288325" cy="848279"/>
          </a:xfrm>
          <a:prstGeom prst="rect">
            <a:avLst/>
          </a:prstGeom>
          <a:noFill/>
          <a:ln>
            <a:noFill/>
          </a:ln>
        </p:spPr>
        <p:txBody>
          <a:bodyPr spcFirstLastPara="1" wrap="square" lIns="68569" tIns="34275" rIns="68569" bIns="34275" anchor="t" anchorCtr="0">
            <a:spAutoFit/>
          </a:bodyPr>
          <a:lstStyle/>
          <a:p>
            <a:pPr marL="257175" indent="-214313" algn="just">
              <a:lnSpc>
                <a:spcPct val="150000"/>
              </a:lnSpc>
              <a:buSzPts val="1500"/>
              <a:buFont typeface="Trebuchet MS"/>
              <a:buChar char="●"/>
            </a:pPr>
            <a:r>
              <a:rPr lang="en-US" sz="1125" b="1" dirty="0">
                <a:latin typeface="Trebuchet MS"/>
                <a:ea typeface="Trebuchet MS"/>
                <a:cs typeface="Trebuchet MS"/>
                <a:sym typeface="Trebuchet MS"/>
              </a:rPr>
              <a:t>Linear Regression</a:t>
            </a:r>
            <a:endParaRPr sz="1125" b="1" dirty="0">
              <a:latin typeface="Trebuchet MS"/>
              <a:ea typeface="Trebuchet MS"/>
              <a:cs typeface="Trebuchet MS"/>
              <a:sym typeface="Trebuchet MS"/>
            </a:endParaRPr>
          </a:p>
          <a:p>
            <a:pPr marL="685800" lvl="1" indent="-242888" algn="just">
              <a:lnSpc>
                <a:spcPct val="150000"/>
              </a:lnSpc>
              <a:buSzPts val="1500"/>
              <a:buFont typeface="Trebuchet MS"/>
              <a:buChar char="○"/>
            </a:pPr>
            <a:r>
              <a:rPr lang="en-US" sz="1125" dirty="0">
                <a:solidFill>
                  <a:srgbClr val="1A1A1B"/>
                </a:solidFill>
                <a:highlight>
                  <a:srgbClr val="FFFFFF"/>
                </a:highlight>
                <a:latin typeface="Trebuchet MS"/>
                <a:ea typeface="Trebuchet MS"/>
                <a:cs typeface="Trebuchet MS"/>
                <a:sym typeface="Trebuchet MS"/>
              </a:rPr>
              <a:t>It models a linear relationship between a continuous response variable and one or more explanatory variables. </a:t>
            </a:r>
            <a:endParaRPr sz="1125" dirty="0">
              <a:solidFill>
                <a:srgbClr val="1A1A1B"/>
              </a:solidFill>
              <a:highlight>
                <a:srgbClr val="FFFFFF"/>
              </a:highlight>
              <a:latin typeface="Trebuchet MS"/>
              <a:ea typeface="Trebuchet MS"/>
              <a:cs typeface="Trebuchet MS"/>
              <a:sym typeface="Trebuchet MS"/>
            </a:endParaRPr>
          </a:p>
          <a:p>
            <a:pPr marL="1028700" lvl="2" indent="-242888" algn="just">
              <a:lnSpc>
                <a:spcPct val="150000"/>
              </a:lnSpc>
              <a:buSzPts val="1500"/>
              <a:buFont typeface="Trebuchet MS"/>
              <a:buChar char="■"/>
            </a:pPr>
            <a:r>
              <a:rPr lang="en-US" sz="1125" dirty="0">
                <a:solidFill>
                  <a:srgbClr val="1A1A1B"/>
                </a:solidFill>
                <a:highlight>
                  <a:srgbClr val="FFFFFF"/>
                </a:highlight>
                <a:latin typeface="Trebuchet MS"/>
                <a:ea typeface="Trebuchet MS"/>
                <a:cs typeface="Trebuchet MS"/>
                <a:sym typeface="Trebuchet MS"/>
              </a:rPr>
              <a:t>E.g., modeling price of house based on area</a:t>
            </a:r>
            <a:endParaRPr sz="1125" b="1" i="1" dirty="0">
              <a:latin typeface="Trebuchet MS"/>
              <a:ea typeface="Trebuchet MS"/>
              <a:cs typeface="Trebuchet MS"/>
              <a:sym typeface="Trebuchet MS"/>
            </a:endParaRPr>
          </a:p>
        </p:txBody>
      </p:sp>
      <p:pic>
        <p:nvPicPr>
          <p:cNvPr id="1549" name="Google Shape;1549;g1158e6e1f5a_0_1644"/>
          <p:cNvPicPr preferRelativeResize="0">
            <a:picLocks noChangeAspect="1"/>
          </p:cNvPicPr>
          <p:nvPr/>
        </p:nvPicPr>
        <p:blipFill rotWithShape="1">
          <a:blip r:embed="rId3">
            <a:alphaModFix/>
          </a:blip>
          <a:srcRect t="9140"/>
          <a:stretch/>
        </p:blipFill>
        <p:spPr>
          <a:xfrm>
            <a:off x="2370313" y="1968155"/>
            <a:ext cx="4403372" cy="3000592"/>
          </a:xfrm>
          <a:prstGeom prst="rect">
            <a:avLst/>
          </a:prstGeom>
          <a:noFill/>
          <a:ln>
            <a:noFill/>
          </a:ln>
        </p:spPr>
      </p:pic>
      <p:sp>
        <p:nvSpPr>
          <p:cNvPr id="1550" name="Google Shape;1550;g1158e6e1f5a_0_1644"/>
          <p:cNvSpPr txBox="1"/>
          <p:nvPr/>
        </p:nvSpPr>
        <p:spPr>
          <a:xfrm>
            <a:off x="3447000" y="4906800"/>
            <a:ext cx="2250000" cy="248187"/>
          </a:xfrm>
          <a:prstGeom prst="rect">
            <a:avLst/>
          </a:prstGeom>
          <a:noFill/>
          <a:ln>
            <a:noFill/>
          </a:ln>
        </p:spPr>
        <p:txBody>
          <a:bodyPr spcFirstLastPara="1" wrap="square" lIns="68569" tIns="68569" rIns="68569" bIns="68569" anchor="t" anchorCtr="0">
            <a:spAutoFit/>
          </a:bodyPr>
          <a:lstStyle/>
          <a:p>
            <a:pPr algn="ctr"/>
            <a:r>
              <a:rPr lang="en-US" sz="713" i="1">
                <a:solidFill>
                  <a:srgbClr val="757575"/>
                </a:solidFill>
                <a:highlight>
                  <a:srgbClr val="FFFFFF"/>
                </a:highlight>
                <a:latin typeface="Helvetica Neue"/>
                <a:ea typeface="Helvetica Neue"/>
                <a:cs typeface="Helvetica Neue"/>
                <a:sym typeface="Helvetica Neue"/>
              </a:rPr>
              <a:t>Source: Towards Data Science</a:t>
            </a:r>
            <a:endParaRPr sz="825" i="1"/>
          </a:p>
        </p:txBody>
      </p:sp>
      <p:sp>
        <p:nvSpPr>
          <p:cNvPr id="3" name="Google Shape;378;p51">
            <a:extLst>
              <a:ext uri="{FF2B5EF4-FFF2-40B4-BE49-F238E27FC236}">
                <a16:creationId xmlns:a16="http://schemas.microsoft.com/office/drawing/2014/main" id="{B8E9E438-2995-48E7-1129-FB41D04B210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1158e6e1f5a_0_1652"/>
          <p:cNvSpPr txBox="1">
            <a:spLocks noGrp="1"/>
          </p:cNvSpPr>
          <p:nvPr>
            <p:ph type="title"/>
          </p:nvPr>
        </p:nvSpPr>
        <p:spPr>
          <a:xfrm>
            <a:off x="613700" y="714275"/>
            <a:ext cx="8253300" cy="249299"/>
          </a:xfrm>
          <a:prstGeom prst="rect">
            <a:avLst/>
          </a:prstGeom>
        </p:spPr>
        <p:txBody>
          <a:bodyPr spcFirstLastPara="1" wrap="square" lIns="0" tIns="0" rIns="0" bIns="0" anchor="t" anchorCtr="0">
            <a:spAutoFit/>
          </a:bodyPr>
          <a:lstStyle/>
          <a:p>
            <a:r>
              <a:rPr lang="en-US" sz="1800" dirty="0"/>
              <a:t>Understanding ML Algorithms in an Intuitive Way- Logistic Regression</a:t>
            </a:r>
            <a:endParaRPr sz="1800" dirty="0"/>
          </a:p>
        </p:txBody>
      </p:sp>
      <p:sp>
        <p:nvSpPr>
          <p:cNvPr id="1557" name="Google Shape;1557;g1158e6e1f5a_0_1652"/>
          <p:cNvSpPr txBox="1"/>
          <p:nvPr/>
        </p:nvSpPr>
        <p:spPr>
          <a:xfrm>
            <a:off x="613700" y="1384850"/>
            <a:ext cx="8288325" cy="848279"/>
          </a:xfrm>
          <a:prstGeom prst="rect">
            <a:avLst/>
          </a:prstGeom>
          <a:noFill/>
          <a:ln>
            <a:noFill/>
          </a:ln>
        </p:spPr>
        <p:txBody>
          <a:bodyPr spcFirstLastPara="1" wrap="square" lIns="68569" tIns="34275" rIns="68569" bIns="34275" anchor="t" anchorCtr="0">
            <a:spAutoFit/>
          </a:bodyPr>
          <a:lstStyle/>
          <a:p>
            <a:pPr marL="257175" indent="-214313" algn="just">
              <a:lnSpc>
                <a:spcPct val="150000"/>
              </a:lnSpc>
              <a:buSzPts val="1500"/>
              <a:buFont typeface="Trebuchet MS"/>
              <a:buChar char="●"/>
            </a:pPr>
            <a:r>
              <a:rPr lang="en-US" sz="1125" b="1" dirty="0">
                <a:latin typeface="Trebuchet MS"/>
                <a:ea typeface="Trebuchet MS"/>
                <a:cs typeface="Trebuchet MS"/>
                <a:sym typeface="Trebuchet MS"/>
              </a:rPr>
              <a:t>Logistic Regression</a:t>
            </a:r>
            <a:endParaRPr sz="1125" b="1" dirty="0">
              <a:latin typeface="Trebuchet MS"/>
              <a:ea typeface="Trebuchet MS"/>
              <a:cs typeface="Trebuchet MS"/>
              <a:sym typeface="Trebuchet MS"/>
            </a:endParaRPr>
          </a:p>
          <a:p>
            <a:pPr marL="685800" lvl="1" indent="-242888" algn="just">
              <a:lnSpc>
                <a:spcPct val="150000"/>
              </a:lnSpc>
              <a:buSzPts val="1500"/>
              <a:buFont typeface="Trebuchet MS"/>
              <a:buChar char="○"/>
            </a:pPr>
            <a:r>
              <a:rPr lang="en-US" sz="1125" dirty="0">
                <a:solidFill>
                  <a:srgbClr val="1A1A1B"/>
                </a:solidFill>
                <a:highlight>
                  <a:srgbClr val="FFFFFF"/>
                </a:highlight>
                <a:latin typeface="Trebuchet MS"/>
                <a:ea typeface="Trebuchet MS"/>
                <a:cs typeface="Trebuchet MS"/>
                <a:sym typeface="Trebuchet MS"/>
              </a:rPr>
              <a:t>It is a probabilistic model giving output as probability between 0 and 1</a:t>
            </a:r>
            <a:r>
              <a:rPr lang="en-US" sz="1125" dirty="0">
                <a:solidFill>
                  <a:srgbClr val="1A1A1B"/>
                </a:solidFill>
                <a:highlight>
                  <a:schemeClr val="lt1"/>
                </a:highlight>
                <a:latin typeface="Trebuchet MS"/>
                <a:ea typeface="Trebuchet MS"/>
                <a:cs typeface="Trebuchet MS"/>
                <a:sym typeface="Trebuchet MS"/>
              </a:rPr>
              <a:t>.</a:t>
            </a:r>
            <a:endParaRPr sz="1125" dirty="0">
              <a:solidFill>
                <a:srgbClr val="1A1A1B"/>
              </a:solidFill>
              <a:highlight>
                <a:schemeClr val="lt1"/>
              </a:highlight>
              <a:latin typeface="Trebuchet MS"/>
              <a:ea typeface="Trebuchet MS"/>
              <a:cs typeface="Trebuchet MS"/>
              <a:sym typeface="Trebuchet MS"/>
            </a:endParaRPr>
          </a:p>
          <a:p>
            <a:pPr marL="1028700" lvl="2" indent="-242888" algn="just">
              <a:lnSpc>
                <a:spcPct val="150000"/>
              </a:lnSpc>
              <a:buSzPts val="1500"/>
              <a:buFont typeface="Trebuchet MS"/>
              <a:buChar char="■"/>
            </a:pPr>
            <a:r>
              <a:rPr lang="en-US" sz="1125" dirty="0">
                <a:solidFill>
                  <a:srgbClr val="1A1A1B"/>
                </a:solidFill>
                <a:highlight>
                  <a:schemeClr val="lt1"/>
                </a:highlight>
                <a:latin typeface="Trebuchet MS"/>
                <a:ea typeface="Trebuchet MS"/>
                <a:cs typeface="Trebuchet MS"/>
                <a:sym typeface="Trebuchet MS"/>
              </a:rPr>
              <a:t>E.g., modeling whether customer will leave Telecom Service provider or not </a:t>
            </a:r>
            <a:endParaRPr sz="1125" dirty="0">
              <a:solidFill>
                <a:srgbClr val="1A1A1B"/>
              </a:solidFill>
              <a:highlight>
                <a:srgbClr val="FFFFFF"/>
              </a:highlight>
              <a:latin typeface="Trebuchet MS"/>
              <a:ea typeface="Trebuchet MS"/>
              <a:cs typeface="Trebuchet MS"/>
              <a:sym typeface="Trebuchet MS"/>
            </a:endParaRPr>
          </a:p>
        </p:txBody>
      </p:sp>
      <p:sp>
        <p:nvSpPr>
          <p:cNvPr id="1558" name="Google Shape;1558;g1158e6e1f5a_0_1652"/>
          <p:cNvSpPr txBox="1"/>
          <p:nvPr/>
        </p:nvSpPr>
        <p:spPr>
          <a:xfrm>
            <a:off x="3447000" y="4906800"/>
            <a:ext cx="2250000" cy="248187"/>
          </a:xfrm>
          <a:prstGeom prst="rect">
            <a:avLst/>
          </a:prstGeom>
          <a:noFill/>
          <a:ln>
            <a:noFill/>
          </a:ln>
        </p:spPr>
        <p:txBody>
          <a:bodyPr spcFirstLastPara="1" wrap="square" lIns="68569" tIns="68569" rIns="68569" bIns="68569" anchor="t" anchorCtr="0">
            <a:spAutoFit/>
          </a:bodyPr>
          <a:lstStyle/>
          <a:p>
            <a:pPr algn="ctr"/>
            <a:r>
              <a:rPr lang="en-US" sz="713" i="1">
                <a:solidFill>
                  <a:srgbClr val="757575"/>
                </a:solidFill>
                <a:highlight>
                  <a:srgbClr val="FFFFFF"/>
                </a:highlight>
                <a:latin typeface="Helvetica Neue"/>
                <a:ea typeface="Helvetica Neue"/>
                <a:cs typeface="Helvetica Neue"/>
                <a:sym typeface="Helvetica Neue"/>
              </a:rPr>
              <a:t>Source: </a:t>
            </a:r>
            <a:r>
              <a:rPr lang="en-US" sz="713" i="1">
                <a:solidFill>
                  <a:srgbClr val="757575"/>
                </a:solidFill>
                <a:highlight>
                  <a:srgbClr val="FFFFFF"/>
                </a:highlight>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Dorian Lazar</a:t>
            </a:r>
            <a:endParaRPr sz="825" i="1"/>
          </a:p>
        </p:txBody>
      </p:sp>
      <p:pic>
        <p:nvPicPr>
          <p:cNvPr id="1559" name="Google Shape;1559;g1158e6e1f5a_0_1652"/>
          <p:cNvPicPr preferRelativeResize="0">
            <a:picLocks noChangeAspect="1"/>
          </p:cNvPicPr>
          <p:nvPr/>
        </p:nvPicPr>
        <p:blipFill>
          <a:blip r:embed="rId4">
            <a:alphaModFix/>
          </a:blip>
          <a:stretch>
            <a:fillRect/>
          </a:stretch>
        </p:blipFill>
        <p:spPr>
          <a:xfrm>
            <a:off x="2092161" y="2386027"/>
            <a:ext cx="4959678" cy="2430019"/>
          </a:xfrm>
          <a:prstGeom prst="rect">
            <a:avLst/>
          </a:prstGeom>
          <a:noFill/>
          <a:ln>
            <a:noFill/>
          </a:ln>
        </p:spPr>
      </p:pic>
      <p:sp>
        <p:nvSpPr>
          <p:cNvPr id="3" name="Google Shape;378;p51">
            <a:extLst>
              <a:ext uri="{FF2B5EF4-FFF2-40B4-BE49-F238E27FC236}">
                <a16:creationId xmlns:a16="http://schemas.microsoft.com/office/drawing/2014/main" id="{FFCADEB1-6183-49AB-0A3E-CD01852C1660}"/>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04421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g1158e6e1f5a_0_1666"/>
          <p:cNvSpPr/>
          <p:nvPr/>
        </p:nvSpPr>
        <p:spPr>
          <a:xfrm>
            <a:off x="4770256" y="2058763"/>
            <a:ext cx="3884400" cy="135675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573" name="Google Shape;1573;g1158e6e1f5a_0_1666"/>
          <p:cNvSpPr txBox="1">
            <a:spLocks noGrp="1"/>
          </p:cNvSpPr>
          <p:nvPr>
            <p:ph type="title"/>
          </p:nvPr>
        </p:nvSpPr>
        <p:spPr>
          <a:prstGeom prst="rect">
            <a:avLst/>
          </a:prstGeom>
        </p:spPr>
        <p:txBody>
          <a:bodyPr spcFirstLastPara="1" wrap="square" lIns="0" tIns="0" rIns="0" bIns="0" anchor="t" anchorCtr="0">
            <a:spAutoFit/>
          </a:bodyPr>
          <a:lstStyle/>
          <a:p>
            <a:r>
              <a:rPr lang="en-US"/>
              <a:t>Deep Learning</a:t>
            </a:r>
            <a:endParaRPr/>
          </a:p>
        </p:txBody>
      </p:sp>
      <p:sp>
        <p:nvSpPr>
          <p:cNvPr id="1574" name="Google Shape;1574;g1158e6e1f5a_0_1666"/>
          <p:cNvSpPr txBox="1"/>
          <p:nvPr/>
        </p:nvSpPr>
        <p:spPr>
          <a:xfrm>
            <a:off x="4811881" y="2148426"/>
            <a:ext cx="3801150" cy="1384972"/>
          </a:xfrm>
          <a:prstGeom prst="rect">
            <a:avLst/>
          </a:prstGeom>
          <a:noFill/>
          <a:ln>
            <a:noFill/>
          </a:ln>
        </p:spPr>
        <p:txBody>
          <a:bodyPr spcFirstLastPara="1" wrap="square" lIns="68569" tIns="68569" rIns="68569" bIns="68569" anchor="t" anchorCtr="0">
            <a:spAutoFit/>
          </a:bodyPr>
          <a:lstStyle/>
          <a:p>
            <a:pPr algn="ctr">
              <a:lnSpc>
                <a:spcPct val="200000"/>
              </a:lnSpc>
            </a:pPr>
            <a:r>
              <a:rPr lang="en-US" sz="1350" b="1">
                <a:latin typeface="Trebuchet MS"/>
                <a:ea typeface="Trebuchet MS"/>
                <a:cs typeface="Trebuchet MS"/>
                <a:sym typeface="Trebuchet MS"/>
              </a:rPr>
              <a:t>Deep Learning </a:t>
            </a:r>
            <a:r>
              <a:rPr lang="en-US" sz="1350">
                <a:latin typeface="Trebuchet MS"/>
                <a:ea typeface="Trebuchet MS"/>
                <a:cs typeface="Trebuchet MS"/>
                <a:sym typeface="Trebuchet MS"/>
              </a:rPr>
              <a:t>can find complex patterns from the data and produce more accurate results than traditional ML approaches</a:t>
            </a:r>
            <a:endParaRPr sz="1350">
              <a:latin typeface="Trebuchet MS"/>
              <a:ea typeface="Trebuchet MS"/>
              <a:cs typeface="Trebuchet MS"/>
              <a:sym typeface="Trebuchet MS"/>
            </a:endParaRPr>
          </a:p>
        </p:txBody>
      </p:sp>
      <p:grpSp>
        <p:nvGrpSpPr>
          <p:cNvPr id="1575" name="Google Shape;1575;g1158e6e1f5a_0_1666"/>
          <p:cNvGrpSpPr/>
          <p:nvPr/>
        </p:nvGrpSpPr>
        <p:grpSpPr>
          <a:xfrm>
            <a:off x="741331" y="1715863"/>
            <a:ext cx="3418298" cy="2682807"/>
            <a:chOff x="724100" y="2075600"/>
            <a:chExt cx="4557730" cy="3577076"/>
          </a:xfrm>
        </p:grpSpPr>
        <p:sp>
          <p:nvSpPr>
            <p:cNvPr id="1576" name="Google Shape;1576;g1158e6e1f5a_0_1666"/>
            <p:cNvSpPr/>
            <p:nvPr/>
          </p:nvSpPr>
          <p:spPr>
            <a:xfrm>
              <a:off x="1156701" y="2075600"/>
              <a:ext cx="507900" cy="2930700"/>
            </a:xfrm>
            <a:prstGeom prst="rect">
              <a:avLst/>
            </a:prstGeom>
            <a:solidFill>
              <a:schemeClr val="accent1">
                <a:lumMod val="75000"/>
              </a:schemeClr>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450"/>
            </a:p>
          </p:txBody>
        </p:sp>
        <p:sp>
          <p:nvSpPr>
            <p:cNvPr id="1577" name="Google Shape;1577;g1158e6e1f5a_0_1666"/>
            <p:cNvSpPr/>
            <p:nvPr/>
          </p:nvSpPr>
          <p:spPr>
            <a:xfrm>
              <a:off x="2762787" y="3413539"/>
              <a:ext cx="507900" cy="1593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78" name="Google Shape;1578;g1158e6e1f5a_0_1666"/>
            <p:cNvSpPr/>
            <p:nvPr/>
          </p:nvSpPr>
          <p:spPr>
            <a:xfrm>
              <a:off x="4247031" y="3652456"/>
              <a:ext cx="507900" cy="1354200"/>
            </a:xfrm>
            <a:prstGeom prst="rect">
              <a:avLst/>
            </a:prstGeom>
            <a:solidFill>
              <a:schemeClr val="accent1">
                <a:lumMod val="60000"/>
                <a:lumOff val="40000"/>
              </a:schemeClr>
            </a:solidFill>
            <a:ln w="9525" cap="flat" cmpd="sng">
              <a:solidFill>
                <a:schemeClr val="accent1">
                  <a:lumMod val="60000"/>
                  <a:lumOff val="40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79" name="Google Shape;1579;g1158e6e1f5a_0_1666"/>
            <p:cNvSpPr txBox="1"/>
            <p:nvPr/>
          </p:nvSpPr>
          <p:spPr>
            <a:xfrm>
              <a:off x="724100" y="5006375"/>
              <a:ext cx="1275600" cy="646301"/>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Image Classification</a:t>
              </a:r>
              <a:endParaRPr sz="750" i="1">
                <a:latin typeface="Trebuchet MS"/>
                <a:ea typeface="Trebuchet MS"/>
                <a:cs typeface="Trebuchet MS"/>
                <a:sym typeface="Trebuchet MS"/>
              </a:endParaRPr>
            </a:p>
          </p:txBody>
        </p:sp>
        <p:sp>
          <p:nvSpPr>
            <p:cNvPr id="1580" name="Google Shape;1580;g1158e6e1f5a_0_1666"/>
            <p:cNvSpPr txBox="1"/>
            <p:nvPr/>
          </p:nvSpPr>
          <p:spPr>
            <a:xfrm>
              <a:off x="2236086" y="5006372"/>
              <a:ext cx="1561500" cy="646301"/>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Facial</a:t>
              </a:r>
              <a:endParaRPr sz="750" i="1">
                <a:latin typeface="Trebuchet MS"/>
                <a:ea typeface="Trebuchet MS"/>
                <a:cs typeface="Trebuchet MS"/>
                <a:sym typeface="Trebuchet MS"/>
              </a:endParaRPr>
            </a:p>
            <a:p>
              <a:pPr algn="ctr">
                <a:lnSpc>
                  <a:spcPct val="150000"/>
                </a:lnSpc>
              </a:pPr>
              <a:r>
                <a:rPr lang="en-US" sz="750" i="1">
                  <a:latin typeface="Trebuchet MS"/>
                  <a:ea typeface="Trebuchet MS"/>
                  <a:cs typeface="Trebuchet MS"/>
                  <a:sym typeface="Trebuchet MS"/>
                </a:rPr>
                <a:t>Recognition</a:t>
              </a:r>
              <a:endParaRPr sz="750" i="1">
                <a:latin typeface="Trebuchet MS"/>
                <a:ea typeface="Trebuchet MS"/>
                <a:cs typeface="Trebuchet MS"/>
                <a:sym typeface="Trebuchet MS"/>
              </a:endParaRPr>
            </a:p>
          </p:txBody>
        </p:sp>
        <p:sp>
          <p:nvSpPr>
            <p:cNvPr id="1581" name="Google Shape;1581;g1158e6e1f5a_0_1666"/>
            <p:cNvSpPr txBox="1"/>
            <p:nvPr/>
          </p:nvSpPr>
          <p:spPr>
            <a:xfrm>
              <a:off x="3720330" y="5006372"/>
              <a:ext cx="1561500" cy="646301"/>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Voice</a:t>
              </a:r>
              <a:endParaRPr sz="750" i="1">
                <a:latin typeface="Trebuchet MS"/>
                <a:ea typeface="Trebuchet MS"/>
                <a:cs typeface="Trebuchet MS"/>
                <a:sym typeface="Trebuchet MS"/>
              </a:endParaRPr>
            </a:p>
            <a:p>
              <a:pPr algn="ctr">
                <a:lnSpc>
                  <a:spcPct val="150000"/>
                </a:lnSpc>
              </a:pPr>
              <a:r>
                <a:rPr lang="en-US" sz="750" i="1">
                  <a:latin typeface="Trebuchet MS"/>
                  <a:ea typeface="Trebuchet MS"/>
                  <a:cs typeface="Trebuchet MS"/>
                  <a:sym typeface="Trebuchet MS"/>
                </a:rPr>
                <a:t>Recognition</a:t>
              </a:r>
              <a:endParaRPr sz="750" i="1">
                <a:latin typeface="Trebuchet MS"/>
                <a:ea typeface="Trebuchet MS"/>
                <a:cs typeface="Trebuchet MS"/>
                <a:sym typeface="Trebuchet MS"/>
              </a:endParaRPr>
            </a:p>
          </p:txBody>
        </p:sp>
      </p:grpSp>
      <p:sp>
        <p:nvSpPr>
          <p:cNvPr id="1582" name="Google Shape;1582;g1158e6e1f5a_0_1666"/>
          <p:cNvSpPr txBox="1"/>
          <p:nvPr/>
        </p:nvSpPr>
        <p:spPr>
          <a:xfrm>
            <a:off x="3884619" y="3161563"/>
            <a:ext cx="321750"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b="1" i="1">
                <a:solidFill>
                  <a:schemeClr val="lt1"/>
                </a:solidFill>
                <a:latin typeface="Trebuchet MS"/>
                <a:ea typeface="Trebuchet MS"/>
                <a:cs typeface="Trebuchet MS"/>
                <a:sym typeface="Trebuchet MS"/>
              </a:rPr>
              <a:t>41%</a:t>
            </a:r>
            <a:endParaRPr sz="750" b="1" i="1">
              <a:solidFill>
                <a:schemeClr val="lt1"/>
              </a:solidFill>
              <a:latin typeface="Trebuchet MS"/>
              <a:ea typeface="Trebuchet MS"/>
              <a:cs typeface="Trebuchet MS"/>
              <a:sym typeface="Trebuchet MS"/>
            </a:endParaRPr>
          </a:p>
        </p:txBody>
      </p:sp>
      <p:sp>
        <p:nvSpPr>
          <p:cNvPr id="1583" name="Google Shape;1583;g1158e6e1f5a_0_1666"/>
          <p:cNvSpPr txBox="1"/>
          <p:nvPr/>
        </p:nvSpPr>
        <p:spPr>
          <a:xfrm>
            <a:off x="2289603" y="2730913"/>
            <a:ext cx="321750"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b="1" i="1">
                <a:solidFill>
                  <a:schemeClr val="lt1"/>
                </a:solidFill>
                <a:latin typeface="Trebuchet MS"/>
                <a:ea typeface="Trebuchet MS"/>
                <a:cs typeface="Trebuchet MS"/>
                <a:sym typeface="Trebuchet MS"/>
              </a:rPr>
              <a:t>27%</a:t>
            </a:r>
            <a:endParaRPr sz="750" b="1" i="1">
              <a:solidFill>
                <a:schemeClr val="lt1"/>
              </a:solidFill>
              <a:latin typeface="Trebuchet MS"/>
              <a:ea typeface="Trebuchet MS"/>
              <a:cs typeface="Trebuchet MS"/>
              <a:sym typeface="Trebuchet MS"/>
            </a:endParaRPr>
          </a:p>
        </p:txBody>
      </p:sp>
      <p:sp>
        <p:nvSpPr>
          <p:cNvPr id="1584" name="Google Shape;1584;g1158e6e1f5a_0_1666"/>
          <p:cNvSpPr txBox="1"/>
          <p:nvPr/>
        </p:nvSpPr>
        <p:spPr>
          <a:xfrm>
            <a:off x="3419675" y="2907538"/>
            <a:ext cx="321750"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b="1" i="1">
                <a:solidFill>
                  <a:schemeClr val="lt1"/>
                </a:solidFill>
                <a:latin typeface="Trebuchet MS"/>
                <a:ea typeface="Trebuchet MS"/>
                <a:cs typeface="Trebuchet MS"/>
                <a:sym typeface="Trebuchet MS"/>
              </a:rPr>
              <a:t>25%</a:t>
            </a:r>
            <a:endParaRPr sz="750" b="1" i="1">
              <a:solidFill>
                <a:schemeClr val="lt1"/>
              </a:solidFill>
              <a:latin typeface="Trebuchet MS"/>
              <a:ea typeface="Trebuchet MS"/>
              <a:cs typeface="Trebuchet MS"/>
              <a:sym typeface="Trebuchet MS"/>
            </a:endParaRPr>
          </a:p>
        </p:txBody>
      </p:sp>
      <p:sp>
        <p:nvSpPr>
          <p:cNvPr id="1585" name="Google Shape;1585;g1158e6e1f5a_0_1666"/>
          <p:cNvSpPr txBox="1"/>
          <p:nvPr/>
        </p:nvSpPr>
        <p:spPr>
          <a:xfrm>
            <a:off x="604475" y="1028375"/>
            <a:ext cx="5081850"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Deep Learning often outperforms traditional ML methods</a:t>
            </a:r>
            <a:endParaRPr sz="1050" b="1">
              <a:latin typeface="Trebuchet MS"/>
              <a:ea typeface="Trebuchet MS"/>
              <a:cs typeface="Trebuchet MS"/>
              <a:sym typeface="Trebuchet MS"/>
            </a:endParaRPr>
          </a:p>
        </p:txBody>
      </p:sp>
      <p:cxnSp>
        <p:nvCxnSpPr>
          <p:cNvPr id="1586" name="Google Shape;1586;g1158e6e1f5a_0_1666"/>
          <p:cNvCxnSpPr/>
          <p:nvPr/>
        </p:nvCxnSpPr>
        <p:spPr>
          <a:xfrm rot="10800000" flipH="1">
            <a:off x="670850" y="1288438"/>
            <a:ext cx="3621150" cy="19125"/>
          </a:xfrm>
          <a:prstGeom prst="straightConnector1">
            <a:avLst/>
          </a:prstGeom>
          <a:noFill/>
          <a:ln w="19050" cap="flat" cmpd="sng">
            <a:solidFill>
              <a:schemeClr val="accent2"/>
            </a:solidFill>
            <a:prstDash val="solid"/>
            <a:round/>
            <a:headEnd type="none" w="med" len="med"/>
            <a:tailEnd type="none" w="med" len="med"/>
          </a:ln>
        </p:spPr>
      </p:cxnSp>
      <p:sp>
        <p:nvSpPr>
          <p:cNvPr id="1587" name="Google Shape;1587;g1158e6e1f5a_0_1666"/>
          <p:cNvSpPr txBox="1"/>
          <p:nvPr/>
        </p:nvSpPr>
        <p:spPr>
          <a:xfrm>
            <a:off x="613700" y="1340151"/>
            <a:ext cx="5081850" cy="253893"/>
          </a:xfrm>
          <a:prstGeom prst="rect">
            <a:avLst/>
          </a:prstGeom>
          <a:noFill/>
          <a:ln>
            <a:noFill/>
          </a:ln>
        </p:spPr>
        <p:txBody>
          <a:bodyPr spcFirstLastPara="1" wrap="square" lIns="68569" tIns="68569" rIns="68569" bIns="68569" anchor="t" anchorCtr="0">
            <a:spAutoFit/>
          </a:bodyPr>
          <a:lstStyle/>
          <a:p>
            <a:r>
              <a:rPr lang="en-US" sz="750" i="1">
                <a:latin typeface="Trebuchet MS"/>
                <a:ea typeface="Trebuchet MS"/>
                <a:cs typeface="Trebuchet MS"/>
                <a:sym typeface="Trebuchet MS"/>
              </a:rPr>
              <a:t>% reduction in error rate </a:t>
            </a:r>
            <a:r>
              <a:rPr lang="en-US" sz="750" i="1">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achieved</a:t>
            </a:r>
            <a:r>
              <a:rPr lang="en-US" sz="750" i="1">
                <a:latin typeface="Trebuchet MS"/>
                <a:ea typeface="Trebuchet MS"/>
                <a:cs typeface="Trebuchet MS"/>
                <a:sym typeface="Trebuchet MS"/>
              </a:rPr>
              <a:t> by deep learning vs. traditional ML methods</a:t>
            </a:r>
            <a:endParaRPr sz="750" i="1">
              <a:latin typeface="Trebuchet MS"/>
              <a:ea typeface="Trebuchet MS"/>
              <a:cs typeface="Trebuchet MS"/>
              <a:sym typeface="Trebuchet MS"/>
            </a:endParaRPr>
          </a:p>
        </p:txBody>
      </p:sp>
      <p:sp>
        <p:nvSpPr>
          <p:cNvPr id="1588" name="Google Shape;1588;g1158e6e1f5a_0_1666"/>
          <p:cNvSpPr txBox="1"/>
          <p:nvPr/>
        </p:nvSpPr>
        <p:spPr>
          <a:xfrm>
            <a:off x="1090156" y="1720438"/>
            <a:ext cx="321750"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b="1" i="1">
                <a:solidFill>
                  <a:schemeClr val="lt1"/>
                </a:solidFill>
                <a:latin typeface="Trebuchet MS"/>
                <a:ea typeface="Trebuchet MS"/>
                <a:cs typeface="Trebuchet MS"/>
                <a:sym typeface="Trebuchet MS"/>
              </a:rPr>
              <a:t>41%</a:t>
            </a:r>
            <a:endParaRPr sz="750" b="1" i="1">
              <a:solidFill>
                <a:schemeClr val="lt1"/>
              </a:solidFill>
              <a:latin typeface="Trebuchet MS"/>
              <a:ea typeface="Trebuchet MS"/>
              <a:cs typeface="Trebuchet MS"/>
              <a:sym typeface="Trebuchet MS"/>
            </a:endParaRPr>
          </a:p>
        </p:txBody>
      </p:sp>
      <p:sp>
        <p:nvSpPr>
          <p:cNvPr id="1589" name="Google Shape;1589;g1158e6e1f5a_0_1666"/>
          <p:cNvSpPr txBox="1"/>
          <p:nvPr/>
        </p:nvSpPr>
        <p:spPr>
          <a:xfrm>
            <a:off x="-16950" y="4922926"/>
            <a:ext cx="956700" cy="276977"/>
          </a:xfrm>
          <a:prstGeom prst="rect">
            <a:avLst/>
          </a:prstGeom>
          <a:noFill/>
          <a:ln>
            <a:noFill/>
          </a:ln>
        </p:spPr>
        <p:txBody>
          <a:bodyPr spcFirstLastPara="1" wrap="square" lIns="68569" tIns="68569" rIns="68569" bIns="68569" anchor="t" anchorCtr="0">
            <a:spAutoFit/>
          </a:bodyPr>
          <a:lstStyle/>
          <a:p>
            <a:pPr>
              <a:lnSpc>
                <a:spcPct val="150000"/>
              </a:lnSpc>
            </a:pPr>
            <a:r>
              <a:rPr lang="en-US" sz="600" i="1">
                <a:latin typeface="Trebuchet MS"/>
                <a:ea typeface="Trebuchet MS"/>
                <a:cs typeface="Trebuchet MS"/>
                <a:sym typeface="Trebuchet MS"/>
              </a:rPr>
              <a:t>Source: Mckinsey</a:t>
            </a:r>
            <a:endParaRPr sz="600" i="1">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11A0D23D-7A93-50D3-0554-042F42D70FF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g1158e6e1f5a_0_1688"/>
          <p:cNvSpPr txBox="1">
            <a:spLocks noGrp="1"/>
          </p:cNvSpPr>
          <p:nvPr>
            <p:ph type="title"/>
          </p:nvPr>
        </p:nvSpPr>
        <p:spPr>
          <a:prstGeom prst="rect">
            <a:avLst/>
          </a:prstGeom>
        </p:spPr>
        <p:txBody>
          <a:bodyPr spcFirstLastPara="1" wrap="square" lIns="0" tIns="0" rIns="0" bIns="0" anchor="t" anchorCtr="0">
            <a:spAutoFit/>
          </a:bodyPr>
          <a:lstStyle/>
          <a:p>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Deep Learning - Artificial Neural Network</a:t>
            </a:r>
            <a:endParaRPr/>
          </a:p>
        </p:txBody>
      </p:sp>
      <p:grpSp>
        <p:nvGrpSpPr>
          <p:cNvPr id="1596" name="Google Shape;1596;g1158e6e1f5a_0_1688"/>
          <p:cNvGrpSpPr>
            <a:grpSpLocks noChangeAspect="1"/>
          </p:cNvGrpSpPr>
          <p:nvPr/>
        </p:nvGrpSpPr>
        <p:grpSpPr>
          <a:xfrm>
            <a:off x="655550" y="1435294"/>
            <a:ext cx="884119" cy="3387178"/>
            <a:chOff x="629992" y="1562507"/>
            <a:chExt cx="1270500" cy="4867455"/>
          </a:xfrm>
        </p:grpSpPr>
        <p:cxnSp>
          <p:nvCxnSpPr>
            <p:cNvPr id="1597" name="Google Shape;1597;g1158e6e1f5a_0_1688"/>
            <p:cNvCxnSpPr/>
            <p:nvPr/>
          </p:nvCxnSpPr>
          <p:spPr>
            <a:xfrm rot="5400000">
              <a:off x="1259992" y="5789461"/>
              <a:ext cx="10500" cy="1270500"/>
            </a:xfrm>
            <a:prstGeom prst="straightConnector1">
              <a:avLst/>
            </a:prstGeom>
            <a:noFill/>
            <a:ln w="19050" cap="flat" cmpd="sng">
              <a:solidFill>
                <a:srgbClr val="4D5156"/>
              </a:solidFill>
              <a:prstDash val="solid"/>
              <a:round/>
              <a:headEnd type="none" w="med" len="med"/>
              <a:tailEnd type="none" w="med" len="med"/>
            </a:ln>
          </p:spPr>
        </p:cxnSp>
        <p:sp>
          <p:nvSpPr>
            <p:cNvPr id="1598" name="Google Shape;1598;g1158e6e1f5a_0_1688"/>
            <p:cNvSpPr/>
            <p:nvPr/>
          </p:nvSpPr>
          <p:spPr>
            <a:xfrm rot="-5400000">
              <a:off x="-879241" y="3812207"/>
              <a:ext cx="4835700" cy="336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900">
                  <a:solidFill>
                    <a:schemeClr val="lt1"/>
                  </a:solidFill>
                  <a:latin typeface="Trebuchet MS"/>
                  <a:ea typeface="Trebuchet MS"/>
                  <a:cs typeface="Trebuchet MS"/>
                  <a:sym typeface="Trebuchet MS"/>
                </a:rPr>
                <a:t>$296m</a:t>
              </a:r>
              <a:endParaRPr sz="900">
                <a:solidFill>
                  <a:schemeClr val="lt1"/>
                </a:solidFill>
                <a:latin typeface="Trebuchet MS"/>
                <a:ea typeface="Trebuchet MS"/>
                <a:cs typeface="Trebuchet MS"/>
                <a:sym typeface="Trebuchet MS"/>
              </a:endParaRPr>
            </a:p>
          </p:txBody>
        </p:sp>
        <p:sp>
          <p:nvSpPr>
            <p:cNvPr id="1599" name="Google Shape;1599;g1158e6e1f5a_0_1688"/>
            <p:cNvSpPr/>
            <p:nvPr/>
          </p:nvSpPr>
          <p:spPr>
            <a:xfrm rot="-5400000">
              <a:off x="-367737" y="4911782"/>
              <a:ext cx="2593500" cy="3363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pPr algn="ctr"/>
              <a:r>
                <a:rPr lang="en-US" sz="900">
                  <a:solidFill>
                    <a:srgbClr val="434343"/>
                  </a:solidFill>
                  <a:latin typeface="Trebuchet MS"/>
                  <a:ea typeface="Trebuchet MS"/>
                  <a:cs typeface="Trebuchet MS"/>
                  <a:sym typeface="Trebuchet MS"/>
                </a:rPr>
                <a:t>$117m</a:t>
              </a:r>
              <a:endParaRPr sz="900">
                <a:solidFill>
                  <a:srgbClr val="434343"/>
                </a:solidFill>
                <a:latin typeface="Trebuchet MS"/>
                <a:ea typeface="Trebuchet MS"/>
                <a:cs typeface="Trebuchet MS"/>
                <a:sym typeface="Trebuchet MS"/>
              </a:endParaRPr>
            </a:p>
          </p:txBody>
        </p:sp>
      </p:grpSp>
      <p:grpSp>
        <p:nvGrpSpPr>
          <p:cNvPr id="1600" name="Google Shape;1600;g1158e6e1f5a_0_1688"/>
          <p:cNvGrpSpPr/>
          <p:nvPr/>
        </p:nvGrpSpPr>
        <p:grpSpPr>
          <a:xfrm>
            <a:off x="308938" y="1342293"/>
            <a:ext cx="766800" cy="536166"/>
            <a:chOff x="2516750" y="1504175"/>
            <a:chExt cx="1022400" cy="714889"/>
          </a:xfrm>
        </p:grpSpPr>
        <p:sp>
          <p:nvSpPr>
            <p:cNvPr id="1601" name="Google Shape;1601;g1158e6e1f5a_0_1688"/>
            <p:cNvSpPr txBox="1"/>
            <p:nvPr/>
          </p:nvSpPr>
          <p:spPr>
            <a:xfrm>
              <a:off x="2821550" y="1504175"/>
              <a:ext cx="717600" cy="400080"/>
            </a:xfrm>
            <a:prstGeom prst="rect">
              <a:avLst/>
            </a:prstGeom>
            <a:noFill/>
            <a:ln>
              <a:noFill/>
            </a:ln>
          </p:spPr>
          <p:txBody>
            <a:bodyPr spcFirstLastPara="1" wrap="square" lIns="68569" tIns="68569" rIns="68569" bIns="68569" anchor="t" anchorCtr="0">
              <a:spAutoFit/>
            </a:bodyPr>
            <a:lstStyle/>
            <a:p>
              <a:pPr algn="r"/>
              <a:r>
                <a:rPr lang="en-US" sz="1050">
                  <a:solidFill>
                    <a:srgbClr val="666666"/>
                  </a:solidFill>
                  <a:latin typeface="Trebuchet MS"/>
                  <a:ea typeface="Trebuchet MS"/>
                  <a:cs typeface="Trebuchet MS"/>
                  <a:sym typeface="Trebuchet MS"/>
                </a:rPr>
                <a:t>CAGR </a:t>
              </a:r>
              <a:endParaRPr sz="1050">
                <a:solidFill>
                  <a:srgbClr val="666666"/>
                </a:solidFill>
                <a:latin typeface="Trebuchet MS"/>
                <a:ea typeface="Trebuchet MS"/>
                <a:cs typeface="Trebuchet MS"/>
                <a:sym typeface="Trebuchet MS"/>
              </a:endParaRPr>
            </a:p>
          </p:txBody>
        </p:sp>
        <p:sp>
          <p:nvSpPr>
            <p:cNvPr id="1602" name="Google Shape;1602;g1158e6e1f5a_0_1688"/>
            <p:cNvSpPr txBox="1"/>
            <p:nvPr/>
          </p:nvSpPr>
          <p:spPr>
            <a:xfrm>
              <a:off x="2516750" y="1726650"/>
              <a:ext cx="1012200" cy="492414"/>
            </a:xfrm>
            <a:prstGeom prst="rect">
              <a:avLst/>
            </a:prstGeom>
            <a:noFill/>
            <a:ln>
              <a:noFill/>
            </a:ln>
          </p:spPr>
          <p:txBody>
            <a:bodyPr spcFirstLastPara="1" wrap="square" lIns="68569" tIns="68569" rIns="68569" bIns="68569" anchor="t" anchorCtr="0">
              <a:spAutoFit/>
            </a:bodyPr>
            <a:lstStyle/>
            <a:p>
              <a:pPr algn="r"/>
              <a:r>
                <a:rPr lang="en-US" sz="1500" b="1" dirty="0">
                  <a:solidFill>
                    <a:srgbClr val="666666"/>
                  </a:solidFill>
                  <a:latin typeface="Trebuchet MS"/>
                  <a:ea typeface="Trebuchet MS"/>
                  <a:cs typeface="Trebuchet MS"/>
                  <a:sym typeface="Trebuchet MS"/>
                </a:rPr>
                <a:t>20.4%</a:t>
              </a:r>
              <a:endParaRPr sz="1500" b="1" dirty="0">
                <a:solidFill>
                  <a:srgbClr val="666666"/>
                </a:solidFill>
                <a:latin typeface="Trebuchet MS"/>
                <a:ea typeface="Trebuchet MS"/>
                <a:cs typeface="Trebuchet MS"/>
                <a:sym typeface="Trebuchet MS"/>
              </a:endParaRPr>
            </a:p>
          </p:txBody>
        </p:sp>
      </p:grpSp>
      <p:sp>
        <p:nvSpPr>
          <p:cNvPr id="1603" name="Google Shape;1603;g1158e6e1f5a_0_1688"/>
          <p:cNvSpPr txBox="1"/>
          <p:nvPr/>
        </p:nvSpPr>
        <p:spPr>
          <a:xfrm>
            <a:off x="688513" y="1005640"/>
            <a:ext cx="8513100" cy="300060"/>
          </a:xfrm>
          <a:prstGeom prst="rect">
            <a:avLst/>
          </a:prstGeom>
          <a:noFill/>
          <a:ln>
            <a:noFill/>
          </a:ln>
        </p:spPr>
        <p:txBody>
          <a:bodyPr spcFirstLastPara="1" wrap="square" lIns="68569" tIns="68569" rIns="68569" bIns="68569" anchor="t" anchorCtr="0">
            <a:spAutoFit/>
          </a:bodyPr>
          <a:lstStyle/>
          <a:p>
            <a:r>
              <a:rPr lang="en-US" sz="1050" b="1" dirty="0">
                <a:solidFill>
                  <a:srgbClr val="2B2B2B"/>
                </a:solidFill>
                <a:latin typeface="Trebuchet MS"/>
                <a:ea typeface="Trebuchet MS"/>
                <a:cs typeface="Trebuchet MS"/>
                <a:sym typeface="Trebuchet MS"/>
              </a:rPr>
              <a:t>The Global market for ANN applications is projected to grow from $177m to $296m by 2024, at a CAGR of </a:t>
            </a:r>
            <a:r>
              <a:rPr lang="en-US" sz="1050" b="1" dirty="0">
                <a:solidFill>
                  <a:srgbClr val="2B2B2B"/>
                </a:solidFill>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20.4%.</a:t>
            </a:r>
            <a:endParaRPr sz="1050" b="1" dirty="0">
              <a:solidFill>
                <a:srgbClr val="2B2B2B"/>
              </a:solidFill>
              <a:latin typeface="Trebuchet MS"/>
              <a:ea typeface="Trebuchet MS"/>
              <a:cs typeface="Trebuchet MS"/>
              <a:sym typeface="Trebuchet MS"/>
            </a:endParaRPr>
          </a:p>
        </p:txBody>
      </p:sp>
      <p:sp>
        <p:nvSpPr>
          <p:cNvPr id="1604" name="Google Shape;1604;g1158e6e1f5a_0_1688"/>
          <p:cNvSpPr txBox="1"/>
          <p:nvPr/>
        </p:nvSpPr>
        <p:spPr>
          <a:xfrm>
            <a:off x="434925" y="4891838"/>
            <a:ext cx="1256625" cy="230810"/>
          </a:xfrm>
          <a:prstGeom prst="rect">
            <a:avLst/>
          </a:prstGeom>
          <a:noFill/>
          <a:ln>
            <a:noFill/>
          </a:ln>
        </p:spPr>
        <p:txBody>
          <a:bodyPr spcFirstLastPara="1" wrap="square" lIns="68569" tIns="68569" rIns="68569" bIns="68569" anchor="t" anchorCtr="0">
            <a:spAutoFit/>
          </a:bodyPr>
          <a:lstStyle/>
          <a:p>
            <a:pPr algn="ctr"/>
            <a:r>
              <a:rPr lang="en-US" sz="600" i="1">
                <a:solidFill>
                  <a:srgbClr val="2B2B2B"/>
                </a:solidFill>
                <a:latin typeface="Trebuchet MS"/>
                <a:ea typeface="Trebuchet MS"/>
                <a:cs typeface="Trebuchet MS"/>
                <a:sym typeface="Trebuchet MS"/>
              </a:rPr>
              <a:t>Source: MarketsAndMarkets</a:t>
            </a:r>
            <a:endParaRPr sz="600" i="1">
              <a:solidFill>
                <a:srgbClr val="2B2B2B"/>
              </a:solidFill>
              <a:latin typeface="Trebuchet MS"/>
              <a:ea typeface="Trebuchet MS"/>
              <a:cs typeface="Trebuchet MS"/>
              <a:sym typeface="Trebuchet MS"/>
            </a:endParaRPr>
          </a:p>
        </p:txBody>
      </p:sp>
      <p:sp>
        <p:nvSpPr>
          <p:cNvPr id="1605" name="Google Shape;1605;g1158e6e1f5a_0_1688"/>
          <p:cNvSpPr/>
          <p:nvPr/>
        </p:nvSpPr>
        <p:spPr>
          <a:xfrm>
            <a:off x="6130629" y="2699889"/>
            <a:ext cx="421650" cy="438975"/>
          </a:xfrm>
          <a:prstGeom prst="ellipse">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06" name="Google Shape;1606;g1158e6e1f5a_0_1688"/>
          <p:cNvSpPr/>
          <p:nvPr/>
        </p:nvSpPr>
        <p:spPr>
          <a:xfrm>
            <a:off x="6130629" y="3212229"/>
            <a:ext cx="421650" cy="438975"/>
          </a:xfrm>
          <a:prstGeom prst="ellipse">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07" name="Google Shape;1607;g1158e6e1f5a_0_1688"/>
          <p:cNvSpPr/>
          <p:nvPr/>
        </p:nvSpPr>
        <p:spPr>
          <a:xfrm>
            <a:off x="6130629" y="3724569"/>
            <a:ext cx="421650" cy="438975"/>
          </a:xfrm>
          <a:prstGeom prst="ellipse">
            <a:avLst/>
          </a:prstGeom>
          <a:solidFill>
            <a:srgbClr val="EFEFEF"/>
          </a:solidFill>
          <a:ln w="9525" cap="flat" cmpd="sng">
            <a:solidFill>
              <a:srgbClr val="EFEFE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08" name="Google Shape;1608;g1158e6e1f5a_0_1688"/>
          <p:cNvSpPr/>
          <p:nvPr/>
        </p:nvSpPr>
        <p:spPr>
          <a:xfrm>
            <a:off x="6921200" y="2443719"/>
            <a:ext cx="421650" cy="438975"/>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09" name="Google Shape;1609;g1158e6e1f5a_0_1688"/>
          <p:cNvSpPr/>
          <p:nvPr/>
        </p:nvSpPr>
        <p:spPr>
          <a:xfrm>
            <a:off x="6921200" y="2956059"/>
            <a:ext cx="421650" cy="438975"/>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10" name="Google Shape;1610;g1158e6e1f5a_0_1688"/>
          <p:cNvSpPr/>
          <p:nvPr/>
        </p:nvSpPr>
        <p:spPr>
          <a:xfrm>
            <a:off x="6921200" y="3468399"/>
            <a:ext cx="421650" cy="438975"/>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11" name="Google Shape;1611;g1158e6e1f5a_0_1688"/>
          <p:cNvSpPr/>
          <p:nvPr/>
        </p:nvSpPr>
        <p:spPr>
          <a:xfrm>
            <a:off x="6921200" y="3980739"/>
            <a:ext cx="421650" cy="438975"/>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12" name="Google Shape;1612;g1158e6e1f5a_0_1688"/>
          <p:cNvSpPr/>
          <p:nvPr/>
        </p:nvSpPr>
        <p:spPr>
          <a:xfrm>
            <a:off x="7711769" y="2956059"/>
            <a:ext cx="421650" cy="438975"/>
          </a:xfrm>
          <a:prstGeom prst="ellipse">
            <a:avLst/>
          </a:prstGeom>
          <a:solidFill>
            <a:schemeClr val="accent1">
              <a:lumMod val="75000"/>
            </a:schemeClr>
          </a:solidFill>
          <a:ln w="9525" cap="flat" cmpd="sng">
            <a:solidFill>
              <a:schemeClr val="accent1">
                <a:lumMod val="7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13" name="Google Shape;1613;g1158e6e1f5a_0_1688"/>
          <p:cNvSpPr/>
          <p:nvPr/>
        </p:nvSpPr>
        <p:spPr>
          <a:xfrm>
            <a:off x="7711769" y="3468399"/>
            <a:ext cx="421650" cy="438975"/>
          </a:xfrm>
          <a:prstGeom prst="ellipse">
            <a:avLst/>
          </a:prstGeom>
          <a:solidFill>
            <a:schemeClr val="accent1">
              <a:lumMod val="75000"/>
            </a:schemeClr>
          </a:solidFill>
          <a:ln w="9525" cap="flat" cmpd="sng">
            <a:solidFill>
              <a:schemeClr val="accent1">
                <a:lumMod val="7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614" name="Google Shape;1614;g1158e6e1f5a_0_1688"/>
          <p:cNvCxnSpPr>
            <a:stCxn id="1605" idx="6"/>
            <a:endCxn id="1608" idx="2"/>
          </p:cNvCxnSpPr>
          <p:nvPr/>
        </p:nvCxnSpPr>
        <p:spPr>
          <a:xfrm rot="10800000" flipH="1">
            <a:off x="6552279" y="2663102"/>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15" name="Google Shape;1615;g1158e6e1f5a_0_1688"/>
          <p:cNvCxnSpPr>
            <a:stCxn id="1605" idx="6"/>
            <a:endCxn id="1609" idx="2"/>
          </p:cNvCxnSpPr>
          <p:nvPr/>
        </p:nvCxnSpPr>
        <p:spPr>
          <a:xfrm>
            <a:off x="6552279" y="2919377"/>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16" name="Google Shape;1616;g1158e6e1f5a_0_1688"/>
          <p:cNvCxnSpPr>
            <a:stCxn id="1605" idx="6"/>
            <a:endCxn id="1610" idx="2"/>
          </p:cNvCxnSpPr>
          <p:nvPr/>
        </p:nvCxnSpPr>
        <p:spPr>
          <a:xfrm>
            <a:off x="6552279" y="2919377"/>
            <a:ext cx="369000" cy="768600"/>
          </a:xfrm>
          <a:prstGeom prst="straightConnector1">
            <a:avLst/>
          </a:prstGeom>
          <a:noFill/>
          <a:ln w="9525" cap="flat" cmpd="sng">
            <a:solidFill>
              <a:schemeClr val="dk1"/>
            </a:solidFill>
            <a:prstDash val="solid"/>
            <a:round/>
            <a:headEnd type="none" w="med" len="med"/>
            <a:tailEnd type="triangle" w="med" len="med"/>
          </a:ln>
        </p:spPr>
      </p:cxnSp>
      <p:cxnSp>
        <p:nvCxnSpPr>
          <p:cNvPr id="1617" name="Google Shape;1617;g1158e6e1f5a_0_1688"/>
          <p:cNvCxnSpPr>
            <a:stCxn id="1605" idx="6"/>
            <a:endCxn id="1611" idx="2"/>
          </p:cNvCxnSpPr>
          <p:nvPr/>
        </p:nvCxnSpPr>
        <p:spPr>
          <a:xfrm>
            <a:off x="6552279" y="2919377"/>
            <a:ext cx="369000" cy="1280925"/>
          </a:xfrm>
          <a:prstGeom prst="straightConnector1">
            <a:avLst/>
          </a:prstGeom>
          <a:noFill/>
          <a:ln w="9525" cap="flat" cmpd="sng">
            <a:solidFill>
              <a:schemeClr val="dk1"/>
            </a:solidFill>
            <a:prstDash val="solid"/>
            <a:round/>
            <a:headEnd type="none" w="med" len="med"/>
            <a:tailEnd type="triangle" w="med" len="med"/>
          </a:ln>
        </p:spPr>
      </p:cxnSp>
      <p:cxnSp>
        <p:nvCxnSpPr>
          <p:cNvPr id="1618" name="Google Shape;1618;g1158e6e1f5a_0_1688"/>
          <p:cNvCxnSpPr>
            <a:stCxn id="1606" idx="6"/>
            <a:endCxn id="1608" idx="2"/>
          </p:cNvCxnSpPr>
          <p:nvPr/>
        </p:nvCxnSpPr>
        <p:spPr>
          <a:xfrm rot="10800000" flipH="1">
            <a:off x="6552279" y="2663117"/>
            <a:ext cx="369000" cy="768600"/>
          </a:xfrm>
          <a:prstGeom prst="straightConnector1">
            <a:avLst/>
          </a:prstGeom>
          <a:noFill/>
          <a:ln w="9525" cap="flat" cmpd="sng">
            <a:solidFill>
              <a:schemeClr val="dk1"/>
            </a:solidFill>
            <a:prstDash val="solid"/>
            <a:round/>
            <a:headEnd type="none" w="med" len="med"/>
            <a:tailEnd type="triangle" w="med" len="med"/>
          </a:ln>
        </p:spPr>
      </p:cxnSp>
      <p:cxnSp>
        <p:nvCxnSpPr>
          <p:cNvPr id="1619" name="Google Shape;1619;g1158e6e1f5a_0_1688"/>
          <p:cNvCxnSpPr>
            <a:stCxn id="1606" idx="6"/>
            <a:endCxn id="1609" idx="2"/>
          </p:cNvCxnSpPr>
          <p:nvPr/>
        </p:nvCxnSpPr>
        <p:spPr>
          <a:xfrm rot="10800000" flipH="1">
            <a:off x="6552279" y="3175442"/>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20" name="Google Shape;1620;g1158e6e1f5a_0_1688"/>
          <p:cNvCxnSpPr>
            <a:stCxn id="1606" idx="6"/>
            <a:endCxn id="1610" idx="2"/>
          </p:cNvCxnSpPr>
          <p:nvPr/>
        </p:nvCxnSpPr>
        <p:spPr>
          <a:xfrm>
            <a:off x="6552279" y="3431717"/>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21" name="Google Shape;1621;g1158e6e1f5a_0_1688"/>
          <p:cNvCxnSpPr>
            <a:stCxn id="1606" idx="6"/>
            <a:endCxn id="1611" idx="2"/>
          </p:cNvCxnSpPr>
          <p:nvPr/>
        </p:nvCxnSpPr>
        <p:spPr>
          <a:xfrm>
            <a:off x="6552279" y="3431717"/>
            <a:ext cx="369000" cy="768600"/>
          </a:xfrm>
          <a:prstGeom prst="straightConnector1">
            <a:avLst/>
          </a:prstGeom>
          <a:noFill/>
          <a:ln w="9525" cap="flat" cmpd="sng">
            <a:solidFill>
              <a:schemeClr val="dk1"/>
            </a:solidFill>
            <a:prstDash val="solid"/>
            <a:round/>
            <a:headEnd type="none" w="med" len="med"/>
            <a:tailEnd type="triangle" w="med" len="med"/>
          </a:ln>
        </p:spPr>
      </p:cxnSp>
      <p:cxnSp>
        <p:nvCxnSpPr>
          <p:cNvPr id="1622" name="Google Shape;1622;g1158e6e1f5a_0_1688"/>
          <p:cNvCxnSpPr>
            <a:stCxn id="1607" idx="6"/>
            <a:endCxn id="1608" idx="2"/>
          </p:cNvCxnSpPr>
          <p:nvPr/>
        </p:nvCxnSpPr>
        <p:spPr>
          <a:xfrm rot="10800000" flipH="1">
            <a:off x="6552279" y="2663132"/>
            <a:ext cx="369000" cy="1280925"/>
          </a:xfrm>
          <a:prstGeom prst="straightConnector1">
            <a:avLst/>
          </a:prstGeom>
          <a:noFill/>
          <a:ln w="9525" cap="flat" cmpd="sng">
            <a:solidFill>
              <a:schemeClr val="dk1"/>
            </a:solidFill>
            <a:prstDash val="solid"/>
            <a:round/>
            <a:headEnd type="none" w="med" len="med"/>
            <a:tailEnd type="triangle" w="med" len="med"/>
          </a:ln>
        </p:spPr>
      </p:cxnSp>
      <p:cxnSp>
        <p:nvCxnSpPr>
          <p:cNvPr id="1623" name="Google Shape;1623;g1158e6e1f5a_0_1688"/>
          <p:cNvCxnSpPr>
            <a:stCxn id="1607" idx="6"/>
            <a:endCxn id="1609" idx="2"/>
          </p:cNvCxnSpPr>
          <p:nvPr/>
        </p:nvCxnSpPr>
        <p:spPr>
          <a:xfrm rot="10800000" flipH="1">
            <a:off x="6552279" y="3175457"/>
            <a:ext cx="369000" cy="768600"/>
          </a:xfrm>
          <a:prstGeom prst="straightConnector1">
            <a:avLst/>
          </a:prstGeom>
          <a:noFill/>
          <a:ln w="9525" cap="flat" cmpd="sng">
            <a:solidFill>
              <a:schemeClr val="dk1"/>
            </a:solidFill>
            <a:prstDash val="solid"/>
            <a:round/>
            <a:headEnd type="none" w="med" len="med"/>
            <a:tailEnd type="triangle" w="med" len="med"/>
          </a:ln>
        </p:spPr>
      </p:cxnSp>
      <p:cxnSp>
        <p:nvCxnSpPr>
          <p:cNvPr id="1624" name="Google Shape;1624;g1158e6e1f5a_0_1688"/>
          <p:cNvCxnSpPr>
            <a:stCxn id="1607" idx="6"/>
            <a:endCxn id="1610" idx="2"/>
          </p:cNvCxnSpPr>
          <p:nvPr/>
        </p:nvCxnSpPr>
        <p:spPr>
          <a:xfrm rot="10800000" flipH="1">
            <a:off x="6552279" y="3687782"/>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25" name="Google Shape;1625;g1158e6e1f5a_0_1688"/>
          <p:cNvCxnSpPr>
            <a:stCxn id="1607" idx="6"/>
            <a:endCxn id="1611" idx="2"/>
          </p:cNvCxnSpPr>
          <p:nvPr/>
        </p:nvCxnSpPr>
        <p:spPr>
          <a:xfrm>
            <a:off x="6552279" y="3944057"/>
            <a:ext cx="369000" cy="256275"/>
          </a:xfrm>
          <a:prstGeom prst="straightConnector1">
            <a:avLst/>
          </a:prstGeom>
          <a:noFill/>
          <a:ln w="9525" cap="flat" cmpd="sng">
            <a:solidFill>
              <a:schemeClr val="dk1"/>
            </a:solidFill>
            <a:prstDash val="solid"/>
            <a:round/>
            <a:headEnd type="none" w="med" len="med"/>
            <a:tailEnd type="triangle" w="med" len="med"/>
          </a:ln>
        </p:spPr>
      </p:cxnSp>
      <p:cxnSp>
        <p:nvCxnSpPr>
          <p:cNvPr id="1626" name="Google Shape;1626;g1158e6e1f5a_0_1688"/>
          <p:cNvCxnSpPr>
            <a:stCxn id="1608" idx="6"/>
            <a:endCxn id="1612" idx="2"/>
          </p:cNvCxnSpPr>
          <p:nvPr/>
        </p:nvCxnSpPr>
        <p:spPr>
          <a:xfrm>
            <a:off x="7342850" y="2663207"/>
            <a:ext cx="369000" cy="512325"/>
          </a:xfrm>
          <a:prstGeom prst="straightConnector1">
            <a:avLst/>
          </a:prstGeom>
          <a:noFill/>
          <a:ln w="9525" cap="flat" cmpd="sng">
            <a:solidFill>
              <a:schemeClr val="dk1"/>
            </a:solidFill>
            <a:prstDash val="solid"/>
            <a:round/>
            <a:headEnd type="none" w="med" len="med"/>
            <a:tailEnd type="triangle" w="med" len="med"/>
          </a:ln>
        </p:spPr>
      </p:cxnSp>
      <p:cxnSp>
        <p:nvCxnSpPr>
          <p:cNvPr id="1627" name="Google Shape;1627;g1158e6e1f5a_0_1688"/>
          <p:cNvCxnSpPr>
            <a:stCxn id="1608" idx="6"/>
            <a:endCxn id="1613" idx="2"/>
          </p:cNvCxnSpPr>
          <p:nvPr/>
        </p:nvCxnSpPr>
        <p:spPr>
          <a:xfrm>
            <a:off x="7342850" y="2663207"/>
            <a:ext cx="369000" cy="1024650"/>
          </a:xfrm>
          <a:prstGeom prst="straightConnector1">
            <a:avLst/>
          </a:prstGeom>
          <a:noFill/>
          <a:ln w="9525" cap="flat" cmpd="sng">
            <a:solidFill>
              <a:schemeClr val="dk1"/>
            </a:solidFill>
            <a:prstDash val="solid"/>
            <a:round/>
            <a:headEnd type="none" w="med" len="med"/>
            <a:tailEnd type="triangle" w="med" len="med"/>
          </a:ln>
        </p:spPr>
      </p:cxnSp>
      <p:cxnSp>
        <p:nvCxnSpPr>
          <p:cNvPr id="1628" name="Google Shape;1628;g1158e6e1f5a_0_1688"/>
          <p:cNvCxnSpPr>
            <a:stCxn id="1609" idx="6"/>
            <a:endCxn id="1612" idx="2"/>
          </p:cNvCxnSpPr>
          <p:nvPr/>
        </p:nvCxnSpPr>
        <p:spPr>
          <a:xfrm>
            <a:off x="7342850" y="3175547"/>
            <a:ext cx="369000" cy="0"/>
          </a:xfrm>
          <a:prstGeom prst="straightConnector1">
            <a:avLst/>
          </a:prstGeom>
          <a:noFill/>
          <a:ln w="9525" cap="flat" cmpd="sng">
            <a:solidFill>
              <a:schemeClr val="dk1"/>
            </a:solidFill>
            <a:prstDash val="solid"/>
            <a:round/>
            <a:headEnd type="none" w="med" len="med"/>
            <a:tailEnd type="triangle" w="med" len="med"/>
          </a:ln>
        </p:spPr>
      </p:cxnSp>
      <p:cxnSp>
        <p:nvCxnSpPr>
          <p:cNvPr id="1629" name="Google Shape;1629;g1158e6e1f5a_0_1688"/>
          <p:cNvCxnSpPr>
            <a:stCxn id="1609" idx="6"/>
            <a:endCxn id="1613" idx="2"/>
          </p:cNvCxnSpPr>
          <p:nvPr/>
        </p:nvCxnSpPr>
        <p:spPr>
          <a:xfrm>
            <a:off x="7342850" y="3175547"/>
            <a:ext cx="369000" cy="512325"/>
          </a:xfrm>
          <a:prstGeom prst="straightConnector1">
            <a:avLst/>
          </a:prstGeom>
          <a:noFill/>
          <a:ln w="9525" cap="flat" cmpd="sng">
            <a:solidFill>
              <a:schemeClr val="dk1"/>
            </a:solidFill>
            <a:prstDash val="solid"/>
            <a:round/>
            <a:headEnd type="none" w="med" len="med"/>
            <a:tailEnd type="triangle" w="med" len="med"/>
          </a:ln>
        </p:spPr>
      </p:cxnSp>
      <p:cxnSp>
        <p:nvCxnSpPr>
          <p:cNvPr id="1630" name="Google Shape;1630;g1158e6e1f5a_0_1688"/>
          <p:cNvCxnSpPr>
            <a:stCxn id="1610" idx="6"/>
            <a:endCxn id="1612" idx="2"/>
          </p:cNvCxnSpPr>
          <p:nvPr/>
        </p:nvCxnSpPr>
        <p:spPr>
          <a:xfrm rot="10800000" flipH="1">
            <a:off x="7342850" y="3175562"/>
            <a:ext cx="369000" cy="512325"/>
          </a:xfrm>
          <a:prstGeom prst="straightConnector1">
            <a:avLst/>
          </a:prstGeom>
          <a:noFill/>
          <a:ln w="9525" cap="flat" cmpd="sng">
            <a:solidFill>
              <a:schemeClr val="dk1"/>
            </a:solidFill>
            <a:prstDash val="solid"/>
            <a:round/>
            <a:headEnd type="none" w="med" len="med"/>
            <a:tailEnd type="triangle" w="med" len="med"/>
          </a:ln>
        </p:spPr>
      </p:cxnSp>
      <p:cxnSp>
        <p:nvCxnSpPr>
          <p:cNvPr id="1631" name="Google Shape;1631;g1158e6e1f5a_0_1688"/>
          <p:cNvCxnSpPr>
            <a:stCxn id="1610" idx="6"/>
            <a:endCxn id="1613" idx="2"/>
          </p:cNvCxnSpPr>
          <p:nvPr/>
        </p:nvCxnSpPr>
        <p:spPr>
          <a:xfrm>
            <a:off x="7342850" y="3687887"/>
            <a:ext cx="369000" cy="0"/>
          </a:xfrm>
          <a:prstGeom prst="straightConnector1">
            <a:avLst/>
          </a:prstGeom>
          <a:noFill/>
          <a:ln w="9525" cap="flat" cmpd="sng">
            <a:solidFill>
              <a:schemeClr val="dk1"/>
            </a:solidFill>
            <a:prstDash val="solid"/>
            <a:round/>
            <a:headEnd type="none" w="med" len="med"/>
            <a:tailEnd type="triangle" w="med" len="med"/>
          </a:ln>
        </p:spPr>
      </p:cxnSp>
      <p:cxnSp>
        <p:nvCxnSpPr>
          <p:cNvPr id="1632" name="Google Shape;1632;g1158e6e1f5a_0_1688"/>
          <p:cNvCxnSpPr>
            <a:stCxn id="1611" idx="6"/>
            <a:endCxn id="1613" idx="2"/>
          </p:cNvCxnSpPr>
          <p:nvPr/>
        </p:nvCxnSpPr>
        <p:spPr>
          <a:xfrm rot="10800000" flipH="1">
            <a:off x="7342850" y="3687902"/>
            <a:ext cx="369000" cy="512325"/>
          </a:xfrm>
          <a:prstGeom prst="straightConnector1">
            <a:avLst/>
          </a:prstGeom>
          <a:noFill/>
          <a:ln w="9525" cap="flat" cmpd="sng">
            <a:solidFill>
              <a:schemeClr val="dk1"/>
            </a:solidFill>
            <a:prstDash val="solid"/>
            <a:round/>
            <a:headEnd type="none" w="med" len="med"/>
            <a:tailEnd type="triangle" w="med" len="med"/>
          </a:ln>
        </p:spPr>
      </p:cxnSp>
      <p:cxnSp>
        <p:nvCxnSpPr>
          <p:cNvPr id="1633" name="Google Shape;1633;g1158e6e1f5a_0_1688"/>
          <p:cNvCxnSpPr>
            <a:stCxn id="1611" idx="6"/>
            <a:endCxn id="1612" idx="2"/>
          </p:cNvCxnSpPr>
          <p:nvPr/>
        </p:nvCxnSpPr>
        <p:spPr>
          <a:xfrm rot="10800000" flipH="1">
            <a:off x="7342850" y="3175577"/>
            <a:ext cx="369000" cy="1024650"/>
          </a:xfrm>
          <a:prstGeom prst="straightConnector1">
            <a:avLst/>
          </a:prstGeom>
          <a:noFill/>
          <a:ln w="9525" cap="flat" cmpd="sng">
            <a:solidFill>
              <a:schemeClr val="dk1"/>
            </a:solidFill>
            <a:prstDash val="solid"/>
            <a:round/>
            <a:headEnd type="none" w="med" len="med"/>
            <a:tailEnd type="triangle" w="med" len="med"/>
          </a:ln>
        </p:spPr>
      </p:cxnSp>
      <p:sp>
        <p:nvSpPr>
          <p:cNvPr id="1634" name="Google Shape;1634;g1158e6e1f5a_0_1688"/>
          <p:cNvSpPr txBox="1"/>
          <p:nvPr/>
        </p:nvSpPr>
        <p:spPr>
          <a:xfrm>
            <a:off x="6160451" y="4562385"/>
            <a:ext cx="421650" cy="276977"/>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Input</a:t>
            </a:r>
            <a:endParaRPr sz="900">
              <a:solidFill>
                <a:srgbClr val="2B2B2B"/>
              </a:solidFill>
              <a:latin typeface="Trebuchet MS"/>
              <a:ea typeface="Trebuchet MS"/>
              <a:cs typeface="Trebuchet MS"/>
              <a:sym typeface="Trebuchet MS"/>
            </a:endParaRPr>
          </a:p>
        </p:txBody>
      </p:sp>
      <p:sp>
        <p:nvSpPr>
          <p:cNvPr id="1635" name="Google Shape;1635;g1158e6e1f5a_0_1688"/>
          <p:cNvSpPr txBox="1"/>
          <p:nvPr/>
        </p:nvSpPr>
        <p:spPr>
          <a:xfrm>
            <a:off x="6921209" y="4493084"/>
            <a:ext cx="654075" cy="415476"/>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Hidden Layer</a:t>
            </a:r>
            <a:endParaRPr sz="900">
              <a:solidFill>
                <a:srgbClr val="2B2B2B"/>
              </a:solidFill>
              <a:latin typeface="Trebuchet MS"/>
              <a:ea typeface="Trebuchet MS"/>
              <a:cs typeface="Trebuchet MS"/>
              <a:sym typeface="Trebuchet MS"/>
            </a:endParaRPr>
          </a:p>
        </p:txBody>
      </p:sp>
      <p:sp>
        <p:nvSpPr>
          <p:cNvPr id="1636" name="Google Shape;1636;g1158e6e1f5a_0_1688"/>
          <p:cNvSpPr txBox="1"/>
          <p:nvPr/>
        </p:nvSpPr>
        <p:spPr>
          <a:xfrm>
            <a:off x="7711760" y="4562384"/>
            <a:ext cx="536850" cy="276977"/>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Output</a:t>
            </a:r>
            <a:endParaRPr sz="900">
              <a:solidFill>
                <a:srgbClr val="2B2B2B"/>
              </a:solidFill>
              <a:latin typeface="Trebuchet MS"/>
              <a:ea typeface="Trebuchet MS"/>
              <a:cs typeface="Trebuchet MS"/>
              <a:sym typeface="Trebuchet MS"/>
            </a:endParaRPr>
          </a:p>
        </p:txBody>
      </p:sp>
      <p:pic>
        <p:nvPicPr>
          <p:cNvPr id="1637" name="Google Shape;1637;g1158e6e1f5a_0_1688"/>
          <p:cNvPicPr preferRelativeResize="0"/>
          <p:nvPr/>
        </p:nvPicPr>
        <p:blipFill>
          <a:blip r:embed="rId3">
            <a:alphaModFix/>
          </a:blip>
          <a:stretch>
            <a:fillRect/>
          </a:stretch>
        </p:blipFill>
        <p:spPr>
          <a:xfrm>
            <a:off x="3419905" y="2460568"/>
            <a:ext cx="1610880" cy="2198468"/>
          </a:xfrm>
          <a:prstGeom prst="rect">
            <a:avLst/>
          </a:prstGeom>
          <a:noFill/>
          <a:ln>
            <a:noFill/>
          </a:ln>
        </p:spPr>
      </p:pic>
      <p:sp>
        <p:nvSpPr>
          <p:cNvPr id="1638" name="Google Shape;1638;g1158e6e1f5a_0_1688"/>
          <p:cNvSpPr txBox="1"/>
          <p:nvPr/>
        </p:nvSpPr>
        <p:spPr>
          <a:xfrm>
            <a:off x="3155174" y="2677985"/>
            <a:ext cx="421650" cy="276977"/>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Input</a:t>
            </a:r>
            <a:endParaRPr sz="900">
              <a:solidFill>
                <a:srgbClr val="2B2B2B"/>
              </a:solidFill>
              <a:latin typeface="Trebuchet MS"/>
              <a:ea typeface="Trebuchet MS"/>
              <a:cs typeface="Trebuchet MS"/>
              <a:sym typeface="Trebuchet MS"/>
            </a:endParaRPr>
          </a:p>
        </p:txBody>
      </p:sp>
      <p:sp>
        <p:nvSpPr>
          <p:cNvPr id="1639" name="Google Shape;1639;g1158e6e1f5a_0_1688"/>
          <p:cNvSpPr txBox="1"/>
          <p:nvPr/>
        </p:nvSpPr>
        <p:spPr>
          <a:xfrm>
            <a:off x="4687330" y="4549803"/>
            <a:ext cx="654075" cy="276977"/>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Output</a:t>
            </a:r>
            <a:endParaRPr sz="900">
              <a:solidFill>
                <a:srgbClr val="2B2B2B"/>
              </a:solidFill>
              <a:latin typeface="Trebuchet MS"/>
              <a:ea typeface="Trebuchet MS"/>
              <a:cs typeface="Trebuchet MS"/>
              <a:sym typeface="Trebuchet MS"/>
            </a:endParaRPr>
          </a:p>
        </p:txBody>
      </p:sp>
      <p:sp>
        <p:nvSpPr>
          <p:cNvPr id="1640" name="Google Shape;1640;g1158e6e1f5a_0_1688"/>
          <p:cNvSpPr txBox="1"/>
          <p:nvPr/>
        </p:nvSpPr>
        <p:spPr>
          <a:xfrm>
            <a:off x="3986631" y="3212234"/>
            <a:ext cx="766800" cy="415476"/>
          </a:xfrm>
          <a:prstGeom prst="rect">
            <a:avLst/>
          </a:prstGeom>
          <a:noFill/>
          <a:ln>
            <a:noFill/>
          </a:ln>
        </p:spPr>
        <p:txBody>
          <a:bodyPr spcFirstLastPara="1" wrap="square" lIns="68569" tIns="68569" rIns="68569" bIns="68569" anchor="t" anchorCtr="0">
            <a:spAutoFit/>
          </a:bodyPr>
          <a:lstStyle/>
          <a:p>
            <a:pPr algn="ctr"/>
            <a:r>
              <a:rPr lang="en-US" sz="900">
                <a:solidFill>
                  <a:srgbClr val="2B2B2B"/>
                </a:solidFill>
                <a:latin typeface="Trebuchet MS"/>
                <a:ea typeface="Trebuchet MS"/>
                <a:cs typeface="Trebuchet MS"/>
                <a:sym typeface="Trebuchet MS"/>
              </a:rPr>
              <a:t>Hidden Layer</a:t>
            </a:r>
            <a:endParaRPr sz="900">
              <a:solidFill>
                <a:srgbClr val="2B2B2B"/>
              </a:solidFill>
              <a:latin typeface="Trebuchet MS"/>
              <a:ea typeface="Trebuchet MS"/>
              <a:cs typeface="Trebuchet MS"/>
              <a:sym typeface="Trebuchet MS"/>
            </a:endParaRPr>
          </a:p>
        </p:txBody>
      </p:sp>
      <p:cxnSp>
        <p:nvCxnSpPr>
          <p:cNvPr id="1641" name="Google Shape;1641;g1158e6e1f5a_0_1688"/>
          <p:cNvCxnSpPr/>
          <p:nvPr/>
        </p:nvCxnSpPr>
        <p:spPr>
          <a:xfrm>
            <a:off x="5526183" y="2365145"/>
            <a:ext cx="13950" cy="2570400"/>
          </a:xfrm>
          <a:prstGeom prst="straightConnector1">
            <a:avLst/>
          </a:prstGeom>
          <a:noFill/>
          <a:ln w="19050" cap="flat" cmpd="sng">
            <a:solidFill>
              <a:srgbClr val="666666"/>
            </a:solidFill>
            <a:prstDash val="dash"/>
            <a:round/>
            <a:headEnd type="none" w="med" len="med"/>
            <a:tailEnd type="none" w="med" len="med"/>
          </a:ln>
        </p:spPr>
      </p:cxnSp>
      <p:sp>
        <p:nvSpPr>
          <p:cNvPr id="1642" name="Google Shape;1642;g1158e6e1f5a_0_1688"/>
          <p:cNvSpPr txBox="1"/>
          <p:nvPr/>
        </p:nvSpPr>
        <p:spPr>
          <a:xfrm>
            <a:off x="3419872" y="2026634"/>
            <a:ext cx="1611000" cy="300060"/>
          </a:xfrm>
          <a:prstGeom prst="rect">
            <a:avLst/>
          </a:prstGeom>
          <a:noFill/>
          <a:ln>
            <a:noFill/>
          </a:ln>
        </p:spPr>
        <p:txBody>
          <a:bodyPr spcFirstLastPara="1" wrap="square" lIns="68569" tIns="68569" rIns="68569" bIns="68569" anchor="t" anchorCtr="0">
            <a:spAutoFit/>
          </a:bodyPr>
          <a:lstStyle/>
          <a:p>
            <a:pPr algn="ctr"/>
            <a:r>
              <a:rPr lang="en-US" sz="1050" b="1">
                <a:solidFill>
                  <a:srgbClr val="2B2B2B"/>
                </a:solidFill>
                <a:latin typeface="Trebuchet MS"/>
                <a:ea typeface="Trebuchet MS"/>
                <a:cs typeface="Trebuchet MS"/>
                <a:sym typeface="Trebuchet MS"/>
              </a:rPr>
              <a:t>Human Brain Neuron</a:t>
            </a:r>
            <a:endParaRPr sz="1050" b="1">
              <a:solidFill>
                <a:srgbClr val="2B2B2B"/>
              </a:solidFill>
              <a:latin typeface="Trebuchet MS"/>
              <a:ea typeface="Trebuchet MS"/>
              <a:cs typeface="Trebuchet MS"/>
              <a:sym typeface="Trebuchet MS"/>
            </a:endParaRPr>
          </a:p>
        </p:txBody>
      </p:sp>
      <p:sp>
        <p:nvSpPr>
          <p:cNvPr id="1643" name="Google Shape;1643;g1158e6e1f5a_0_1688"/>
          <p:cNvSpPr txBox="1"/>
          <p:nvPr/>
        </p:nvSpPr>
        <p:spPr>
          <a:xfrm>
            <a:off x="6090878" y="2026615"/>
            <a:ext cx="2041875" cy="300060"/>
          </a:xfrm>
          <a:prstGeom prst="rect">
            <a:avLst/>
          </a:prstGeom>
          <a:noFill/>
          <a:ln>
            <a:noFill/>
          </a:ln>
        </p:spPr>
        <p:txBody>
          <a:bodyPr spcFirstLastPara="1" wrap="square" lIns="68569" tIns="68569" rIns="68569" bIns="68569" anchor="t" anchorCtr="0">
            <a:spAutoFit/>
          </a:bodyPr>
          <a:lstStyle/>
          <a:p>
            <a:pPr algn="ctr"/>
            <a:r>
              <a:rPr lang="en-US" sz="1050" b="1">
                <a:solidFill>
                  <a:srgbClr val="2B2B2B"/>
                </a:solidFill>
                <a:latin typeface="Trebuchet MS"/>
                <a:ea typeface="Trebuchet MS"/>
                <a:cs typeface="Trebuchet MS"/>
                <a:sym typeface="Trebuchet MS"/>
              </a:rPr>
              <a:t>Artificial Neural Network</a:t>
            </a:r>
            <a:endParaRPr sz="1050" b="1">
              <a:solidFill>
                <a:srgbClr val="2B2B2B"/>
              </a:solidFill>
              <a:latin typeface="Trebuchet MS"/>
              <a:ea typeface="Trebuchet MS"/>
              <a:cs typeface="Trebuchet MS"/>
              <a:sym typeface="Trebuchet MS"/>
            </a:endParaRPr>
          </a:p>
        </p:txBody>
      </p:sp>
      <p:sp>
        <p:nvSpPr>
          <p:cNvPr id="1644" name="Google Shape;1644;g1158e6e1f5a_0_1688"/>
          <p:cNvSpPr txBox="1"/>
          <p:nvPr/>
        </p:nvSpPr>
        <p:spPr>
          <a:xfrm>
            <a:off x="569363" y="4779103"/>
            <a:ext cx="463500" cy="276977"/>
          </a:xfrm>
          <a:prstGeom prst="rect">
            <a:avLst/>
          </a:prstGeom>
          <a:noFill/>
          <a:ln>
            <a:noFill/>
          </a:ln>
        </p:spPr>
        <p:txBody>
          <a:bodyPr spcFirstLastPara="1" wrap="square" lIns="68569" tIns="68569" rIns="68569" bIns="68569" anchor="t" anchorCtr="0">
            <a:spAutoFit/>
          </a:bodyPr>
          <a:lstStyle/>
          <a:p>
            <a:pPr algn="ctr"/>
            <a:r>
              <a:rPr lang="en-US" sz="900" b="1">
                <a:solidFill>
                  <a:srgbClr val="666666"/>
                </a:solidFill>
                <a:latin typeface="Trebuchet MS"/>
                <a:ea typeface="Trebuchet MS"/>
                <a:cs typeface="Trebuchet MS"/>
                <a:sym typeface="Trebuchet MS"/>
              </a:rPr>
              <a:t>2019</a:t>
            </a:r>
            <a:endParaRPr sz="900" b="1">
              <a:solidFill>
                <a:srgbClr val="666666"/>
              </a:solidFill>
              <a:latin typeface="Trebuchet MS"/>
              <a:ea typeface="Trebuchet MS"/>
              <a:cs typeface="Trebuchet MS"/>
              <a:sym typeface="Trebuchet MS"/>
            </a:endParaRPr>
          </a:p>
        </p:txBody>
      </p:sp>
      <p:sp>
        <p:nvSpPr>
          <p:cNvPr id="1645" name="Google Shape;1645;g1158e6e1f5a_0_1688"/>
          <p:cNvSpPr txBox="1"/>
          <p:nvPr/>
        </p:nvSpPr>
        <p:spPr>
          <a:xfrm>
            <a:off x="1026563" y="4779103"/>
            <a:ext cx="463500" cy="276977"/>
          </a:xfrm>
          <a:prstGeom prst="rect">
            <a:avLst/>
          </a:prstGeom>
          <a:noFill/>
          <a:ln>
            <a:noFill/>
          </a:ln>
        </p:spPr>
        <p:txBody>
          <a:bodyPr spcFirstLastPara="1" wrap="square" lIns="68569" tIns="68569" rIns="68569" bIns="68569" anchor="t" anchorCtr="0">
            <a:spAutoFit/>
          </a:bodyPr>
          <a:lstStyle/>
          <a:p>
            <a:pPr algn="ctr"/>
            <a:r>
              <a:rPr lang="en-US" sz="900" b="1">
                <a:solidFill>
                  <a:srgbClr val="666666"/>
                </a:solidFill>
                <a:latin typeface="Trebuchet MS"/>
                <a:ea typeface="Trebuchet MS"/>
                <a:cs typeface="Trebuchet MS"/>
                <a:sym typeface="Trebuchet MS"/>
              </a:rPr>
              <a:t>2024</a:t>
            </a:r>
            <a:endParaRPr sz="900" b="1">
              <a:solidFill>
                <a:srgbClr val="666666"/>
              </a:solidFill>
              <a:latin typeface="Trebuchet MS"/>
              <a:ea typeface="Trebuchet MS"/>
              <a:cs typeface="Trebuchet MS"/>
              <a:sym typeface="Trebuchet MS"/>
            </a:endParaRPr>
          </a:p>
        </p:txBody>
      </p:sp>
      <p:sp>
        <p:nvSpPr>
          <p:cNvPr id="1646" name="Google Shape;1646;g1158e6e1f5a_0_1688"/>
          <p:cNvSpPr/>
          <p:nvPr/>
        </p:nvSpPr>
        <p:spPr>
          <a:xfrm>
            <a:off x="2876962" y="1386190"/>
            <a:ext cx="5240475" cy="512325"/>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pPr algn="ctr"/>
            <a:r>
              <a:rPr lang="en-US" sz="1050" b="1">
                <a:solidFill>
                  <a:srgbClr val="202124"/>
                </a:solidFill>
                <a:highlight>
                  <a:srgbClr val="FFFFFF"/>
                </a:highlight>
                <a:latin typeface="Trebuchet MS"/>
                <a:ea typeface="Trebuchet MS"/>
                <a:cs typeface="Trebuchet MS"/>
                <a:sym typeface="Trebuchet MS"/>
              </a:rPr>
              <a:t>Artificial Neural Networks are a very rough imitation of the brain's structure</a:t>
            </a:r>
            <a:endParaRPr sz="1050" b="1">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F6916336-BEAF-B91F-D9E8-46F74DA694F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pic>
        <p:nvPicPr>
          <p:cNvPr id="1652" name="Google Shape;1652;g1158e6e1f5a_0_1744"/>
          <p:cNvPicPr preferRelativeResize="0"/>
          <p:nvPr/>
        </p:nvPicPr>
        <p:blipFill rotWithShape="1">
          <a:blip r:embed="rId3">
            <a:alphaModFix/>
          </a:blip>
          <a:srcRect t="13483" b="9905"/>
          <a:stretch/>
        </p:blipFill>
        <p:spPr>
          <a:xfrm>
            <a:off x="1243969" y="2010731"/>
            <a:ext cx="6910181" cy="2976347"/>
          </a:xfrm>
          <a:prstGeom prst="rect">
            <a:avLst/>
          </a:prstGeom>
          <a:noFill/>
          <a:ln>
            <a:noFill/>
          </a:ln>
        </p:spPr>
      </p:pic>
      <p:sp>
        <p:nvSpPr>
          <p:cNvPr id="1653" name="Google Shape;1653;g1158e6e1f5a_0_1744"/>
          <p:cNvSpPr/>
          <p:nvPr/>
        </p:nvSpPr>
        <p:spPr>
          <a:xfrm>
            <a:off x="721012" y="1153176"/>
            <a:ext cx="7701975" cy="749250"/>
          </a:xfrm>
          <a:prstGeom prst="roundRect">
            <a:avLst>
              <a:gd name="adj" fmla="val 16667"/>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654" name="Google Shape;1654;g1158e6e1f5a_0_1744"/>
          <p:cNvSpPr txBox="1">
            <a:spLocks noGrp="1"/>
          </p:cNvSpPr>
          <p:nvPr>
            <p:ph type="title"/>
          </p:nvPr>
        </p:nvSpPr>
        <p:spPr>
          <a:prstGeom prst="rect">
            <a:avLst/>
          </a:prstGeom>
        </p:spPr>
        <p:txBody>
          <a:bodyPr spcFirstLastPara="1" wrap="square" lIns="0" tIns="0" rIns="0" bIns="0" anchor="t" anchorCtr="0">
            <a:spAutoFit/>
          </a:bodyPr>
          <a:lstStyle/>
          <a:p>
            <a:r>
              <a:rPr lang="en-US"/>
              <a:t>Deep Learning - Artificial Neural Network</a:t>
            </a:r>
            <a:endParaRPr/>
          </a:p>
        </p:txBody>
      </p:sp>
      <p:sp>
        <p:nvSpPr>
          <p:cNvPr id="1655" name="Google Shape;1655;g1158e6e1f5a_0_1744"/>
          <p:cNvSpPr txBox="1"/>
          <p:nvPr/>
        </p:nvSpPr>
        <p:spPr>
          <a:xfrm>
            <a:off x="3447000" y="4963950"/>
            <a:ext cx="2250000" cy="236646"/>
          </a:xfrm>
          <a:prstGeom prst="rect">
            <a:avLst/>
          </a:prstGeom>
          <a:noFill/>
          <a:ln>
            <a:noFill/>
          </a:ln>
        </p:spPr>
        <p:txBody>
          <a:bodyPr spcFirstLastPara="1" wrap="square" lIns="68569" tIns="68569" rIns="68569" bIns="68569" anchor="t" anchorCtr="0">
            <a:spAutoFit/>
          </a:bodyPr>
          <a:lstStyle/>
          <a:p>
            <a:pPr algn="ctr"/>
            <a:r>
              <a:rPr lang="en-US" sz="638" i="1">
                <a:solidFill>
                  <a:srgbClr val="757575"/>
                </a:solidFill>
                <a:highlight>
                  <a:srgbClr val="FFFFFF"/>
                </a:highlight>
                <a:latin typeface="Helvetica Neue"/>
                <a:ea typeface="Helvetica Neue"/>
                <a:cs typeface="Helvetica Neue"/>
                <a:sym typeface="Helvetica Neue"/>
              </a:rPr>
              <a:t>BecomingHuman.ai</a:t>
            </a:r>
            <a:endParaRPr sz="900" i="1"/>
          </a:p>
        </p:txBody>
      </p:sp>
      <p:sp>
        <p:nvSpPr>
          <p:cNvPr id="1656" name="Google Shape;1656;g1158e6e1f5a_0_1744"/>
          <p:cNvSpPr txBox="1"/>
          <p:nvPr/>
        </p:nvSpPr>
        <p:spPr>
          <a:xfrm>
            <a:off x="890624" y="1145132"/>
            <a:ext cx="7287300" cy="865599"/>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dirty="0">
                <a:solidFill>
                  <a:srgbClr val="363636"/>
                </a:solidFill>
                <a:highlight>
                  <a:srgbClr val="FFFFFF"/>
                </a:highlight>
                <a:latin typeface="Trebuchet MS"/>
                <a:ea typeface="Trebuchet MS"/>
                <a:cs typeface="Trebuchet MS"/>
                <a:sym typeface="Trebuchet MS"/>
              </a:rPr>
              <a:t>“Profound Learning and Artificial Neural Networks (ANN) have fueled the adoption of AI in several industries, such as aerospace, healthcare, manufacturing, and automotive. ANN is substituting conventional machine learning systems to evolve precise and accurate versions” - </a:t>
            </a:r>
            <a:r>
              <a:rPr lang="en-US" sz="975" dirty="0">
                <a:solidFill>
                  <a:srgbClr val="363636"/>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Grand View Research</a:t>
            </a:r>
            <a:endParaRPr sz="1050" i="1" dirty="0">
              <a:solidFill>
                <a:srgbClr val="666666"/>
              </a:solidFill>
              <a:highlight>
                <a:srgbClr val="FFFFFF"/>
              </a:highlight>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CECA4556-9132-8F86-892D-AC2264C6161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g11613c6fcd5_1_212"/>
          <p:cNvSpPr txBox="1">
            <a:spLocks noGrp="1"/>
          </p:cNvSpPr>
          <p:nvPr>
            <p:ph type="title"/>
          </p:nvPr>
        </p:nvSpPr>
        <p:spPr>
          <a:prstGeom prst="rect">
            <a:avLst/>
          </a:prstGeom>
        </p:spPr>
        <p:txBody>
          <a:bodyPr spcFirstLastPara="1" wrap="square" lIns="0" tIns="0" rIns="0" bIns="0" anchor="t" anchorCtr="0">
            <a:spAutoFit/>
          </a:bodyPr>
          <a:lstStyle/>
          <a:p>
            <a:r>
              <a:rPr lang="en-US"/>
              <a:t>Deep Learning - Artificial Neural Network</a:t>
            </a:r>
            <a:endParaRPr/>
          </a:p>
        </p:txBody>
      </p:sp>
      <p:sp>
        <p:nvSpPr>
          <p:cNvPr id="1663" name="Google Shape;1663;g11613c6fcd5_1_212"/>
          <p:cNvSpPr txBox="1"/>
          <p:nvPr/>
        </p:nvSpPr>
        <p:spPr>
          <a:xfrm>
            <a:off x="3447000" y="4963950"/>
            <a:ext cx="2250000" cy="236646"/>
          </a:xfrm>
          <a:prstGeom prst="rect">
            <a:avLst/>
          </a:prstGeom>
          <a:noFill/>
          <a:ln>
            <a:noFill/>
          </a:ln>
        </p:spPr>
        <p:txBody>
          <a:bodyPr spcFirstLastPara="1" wrap="square" lIns="68569" tIns="68569" rIns="68569" bIns="68569" anchor="t" anchorCtr="0">
            <a:spAutoFit/>
          </a:bodyPr>
          <a:lstStyle/>
          <a:p>
            <a:pPr algn="ctr"/>
            <a:r>
              <a:rPr lang="en-US" sz="638" i="1">
                <a:solidFill>
                  <a:srgbClr val="757575"/>
                </a:solidFill>
                <a:highlight>
                  <a:srgbClr val="FFFFFF"/>
                </a:highlight>
                <a:latin typeface="Helvetica Neue"/>
                <a:ea typeface="Helvetica Neue"/>
                <a:cs typeface="Helvetica Neue"/>
                <a:sym typeface="Helvetica Neue"/>
              </a:rPr>
              <a:t>BecomingHuman.ai</a:t>
            </a:r>
            <a:endParaRPr sz="900" i="1"/>
          </a:p>
        </p:txBody>
      </p:sp>
      <p:pic>
        <p:nvPicPr>
          <p:cNvPr id="1664" name="Google Shape;1664;g11613c6fcd5_1_212"/>
          <p:cNvPicPr preferRelativeResize="0">
            <a:picLocks noChangeAspect="1"/>
          </p:cNvPicPr>
          <p:nvPr/>
        </p:nvPicPr>
        <p:blipFill>
          <a:blip r:embed="rId3">
            <a:alphaModFix/>
          </a:blip>
          <a:stretch>
            <a:fillRect/>
          </a:stretch>
        </p:blipFill>
        <p:spPr>
          <a:xfrm>
            <a:off x="1453969" y="1172459"/>
            <a:ext cx="6484278" cy="3647406"/>
          </a:xfrm>
          <a:prstGeom prst="rect">
            <a:avLst/>
          </a:prstGeom>
          <a:noFill/>
          <a:ln>
            <a:noFill/>
          </a:ln>
        </p:spPr>
      </p:pic>
      <p:pic>
        <p:nvPicPr>
          <p:cNvPr id="1665" name="Google Shape;1665;g11613c6fcd5_1_212"/>
          <p:cNvPicPr preferRelativeResize="0"/>
          <p:nvPr/>
        </p:nvPicPr>
        <p:blipFill>
          <a:blip r:embed="rId4">
            <a:alphaModFix/>
          </a:blip>
          <a:stretch>
            <a:fillRect/>
          </a:stretch>
        </p:blipFill>
        <p:spPr>
          <a:xfrm>
            <a:off x="1738055" y="2796763"/>
            <a:ext cx="1459688" cy="1396763"/>
          </a:xfrm>
          <a:prstGeom prst="rect">
            <a:avLst/>
          </a:prstGeom>
          <a:noFill/>
          <a:ln>
            <a:noFill/>
          </a:ln>
        </p:spPr>
      </p:pic>
      <p:sp>
        <p:nvSpPr>
          <p:cNvPr id="3" name="Google Shape;378;p51">
            <a:extLst>
              <a:ext uri="{FF2B5EF4-FFF2-40B4-BE49-F238E27FC236}">
                <a16:creationId xmlns:a16="http://schemas.microsoft.com/office/drawing/2014/main" id="{94290B40-6042-8090-7277-EDCFDCCA8CF2}"/>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Ways to Implement AI</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912967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g1158e6e1f5a_0_1781"/>
          <p:cNvSpPr txBox="1">
            <a:spLocks noGrp="1"/>
          </p:cNvSpPr>
          <p:nvPr>
            <p:ph type="title"/>
          </p:nvPr>
        </p:nvSpPr>
        <p:spPr>
          <a:prstGeom prst="rect">
            <a:avLst/>
          </a:prstGeom>
        </p:spPr>
        <p:txBody>
          <a:bodyPr spcFirstLastPara="1" wrap="square" lIns="0" tIns="0" rIns="0" bIns="0" anchor="t" anchorCtr="0">
            <a:spAutoFit/>
          </a:bodyPr>
          <a:lstStyle/>
          <a:p>
            <a:r>
              <a:rPr lang="en-US"/>
              <a:t>Ways to perform AI/ML</a:t>
            </a:r>
            <a:endParaRPr/>
          </a:p>
        </p:txBody>
      </p:sp>
      <p:sp>
        <p:nvSpPr>
          <p:cNvPr id="1679" name="Google Shape;1679;g1158e6e1f5a_0_1781"/>
          <p:cNvSpPr/>
          <p:nvPr/>
        </p:nvSpPr>
        <p:spPr>
          <a:xfrm>
            <a:off x="482273" y="1911081"/>
            <a:ext cx="8001900" cy="1100025"/>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80" name="Google Shape;1680;g1158e6e1f5a_0_1781"/>
          <p:cNvSpPr txBox="1"/>
          <p:nvPr/>
        </p:nvSpPr>
        <p:spPr>
          <a:xfrm>
            <a:off x="482273" y="1634106"/>
            <a:ext cx="2137500" cy="380851"/>
          </a:xfrm>
          <a:prstGeom prst="rect">
            <a:avLst/>
          </a:prstGeom>
          <a:noFill/>
          <a:ln>
            <a:noFill/>
          </a:ln>
        </p:spPr>
        <p:txBody>
          <a:bodyPr spcFirstLastPara="1" wrap="square" lIns="68569" tIns="68569" rIns="68569" bIns="68569" anchor="t" anchorCtr="0">
            <a:spAutoFit/>
          </a:bodyPr>
          <a:lstStyle/>
          <a:p>
            <a:pPr>
              <a:lnSpc>
                <a:spcPct val="150000"/>
              </a:lnSpc>
            </a:pPr>
            <a:r>
              <a:rPr lang="en-US" sz="1050" b="1" i="1">
                <a:latin typeface="Trebuchet MS"/>
                <a:ea typeface="Trebuchet MS"/>
                <a:cs typeface="Trebuchet MS"/>
                <a:sym typeface="Trebuchet MS"/>
              </a:rPr>
              <a:t>Less Flexible</a:t>
            </a:r>
            <a:endParaRPr sz="1050" b="1" i="1">
              <a:latin typeface="Trebuchet MS"/>
              <a:ea typeface="Trebuchet MS"/>
              <a:cs typeface="Trebuchet MS"/>
              <a:sym typeface="Trebuchet MS"/>
            </a:endParaRPr>
          </a:p>
        </p:txBody>
      </p:sp>
      <p:sp>
        <p:nvSpPr>
          <p:cNvPr id="1681" name="Google Shape;1681;g1158e6e1f5a_0_1781"/>
          <p:cNvSpPr txBox="1"/>
          <p:nvPr/>
        </p:nvSpPr>
        <p:spPr>
          <a:xfrm>
            <a:off x="6037523" y="1634106"/>
            <a:ext cx="2446650" cy="380851"/>
          </a:xfrm>
          <a:prstGeom prst="rect">
            <a:avLst/>
          </a:prstGeom>
          <a:noFill/>
          <a:ln>
            <a:noFill/>
          </a:ln>
        </p:spPr>
        <p:txBody>
          <a:bodyPr spcFirstLastPara="1" wrap="square" lIns="68569" tIns="68569" rIns="68569" bIns="68569" anchor="t" anchorCtr="0">
            <a:spAutoFit/>
          </a:bodyPr>
          <a:lstStyle/>
          <a:p>
            <a:pPr algn="r">
              <a:lnSpc>
                <a:spcPct val="150000"/>
              </a:lnSpc>
            </a:pPr>
            <a:r>
              <a:rPr lang="en-US" sz="1050" b="1" i="1">
                <a:latin typeface="Trebuchet MS"/>
                <a:ea typeface="Trebuchet MS"/>
                <a:cs typeface="Trebuchet MS"/>
                <a:sym typeface="Trebuchet MS"/>
              </a:rPr>
              <a:t>More Flexible</a:t>
            </a:r>
            <a:endParaRPr sz="900" b="1" i="1">
              <a:latin typeface="Trebuchet MS"/>
              <a:ea typeface="Trebuchet MS"/>
              <a:cs typeface="Trebuchet MS"/>
              <a:sym typeface="Trebuchet MS"/>
            </a:endParaRPr>
          </a:p>
        </p:txBody>
      </p:sp>
      <p:sp>
        <p:nvSpPr>
          <p:cNvPr id="1682" name="Google Shape;1682;g1158e6e1f5a_0_1781"/>
          <p:cNvSpPr/>
          <p:nvPr/>
        </p:nvSpPr>
        <p:spPr>
          <a:xfrm>
            <a:off x="576473" y="3516400"/>
            <a:ext cx="1396350" cy="598725"/>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Cognitive API</a:t>
            </a:r>
            <a:endParaRPr sz="1050" b="1">
              <a:latin typeface="Trebuchet MS"/>
              <a:ea typeface="Trebuchet MS"/>
              <a:cs typeface="Trebuchet MS"/>
              <a:sym typeface="Trebuchet MS"/>
            </a:endParaRPr>
          </a:p>
        </p:txBody>
      </p:sp>
      <p:sp>
        <p:nvSpPr>
          <p:cNvPr id="1683" name="Google Shape;1683;g1158e6e1f5a_0_1781"/>
          <p:cNvSpPr/>
          <p:nvPr/>
        </p:nvSpPr>
        <p:spPr>
          <a:xfrm>
            <a:off x="2715529" y="3516400"/>
            <a:ext cx="1396350" cy="598725"/>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Auto ML</a:t>
            </a:r>
            <a:endParaRPr sz="1050" b="1">
              <a:latin typeface="Trebuchet MS"/>
              <a:ea typeface="Trebuchet MS"/>
              <a:cs typeface="Trebuchet MS"/>
              <a:sym typeface="Trebuchet MS"/>
            </a:endParaRPr>
          </a:p>
        </p:txBody>
      </p:sp>
      <p:sp>
        <p:nvSpPr>
          <p:cNvPr id="1684" name="Google Shape;1684;g1158e6e1f5a_0_1781"/>
          <p:cNvSpPr/>
          <p:nvPr/>
        </p:nvSpPr>
        <p:spPr>
          <a:xfrm>
            <a:off x="4854586" y="3516400"/>
            <a:ext cx="1396350" cy="598725"/>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latin typeface="Trebuchet MS"/>
                <a:ea typeface="Trebuchet MS"/>
                <a:cs typeface="Trebuchet MS"/>
                <a:sym typeface="Trebuchet MS"/>
              </a:rPr>
              <a:t>Transfer Learning</a:t>
            </a:r>
            <a:endParaRPr sz="1050" b="1">
              <a:latin typeface="Trebuchet MS"/>
              <a:ea typeface="Trebuchet MS"/>
              <a:cs typeface="Trebuchet MS"/>
              <a:sym typeface="Trebuchet MS"/>
            </a:endParaRPr>
          </a:p>
        </p:txBody>
      </p:sp>
      <p:sp>
        <p:nvSpPr>
          <p:cNvPr id="1685" name="Google Shape;1685;g1158e6e1f5a_0_1781"/>
          <p:cNvSpPr/>
          <p:nvPr/>
        </p:nvSpPr>
        <p:spPr>
          <a:xfrm>
            <a:off x="6993642" y="3516400"/>
            <a:ext cx="1396350" cy="598725"/>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lnSpc>
                <a:spcPct val="150000"/>
              </a:lnSpc>
            </a:pPr>
            <a:r>
              <a:rPr lang="en-US" sz="1050" b="1">
                <a:latin typeface="Trebuchet MS"/>
                <a:ea typeface="Trebuchet MS"/>
                <a:cs typeface="Trebuchet MS"/>
                <a:sym typeface="Trebuchet MS"/>
              </a:rPr>
              <a:t>Build your own Model (BYOM)</a:t>
            </a:r>
            <a:endParaRPr sz="1050" b="1">
              <a:latin typeface="Trebuchet MS"/>
              <a:ea typeface="Trebuchet MS"/>
              <a:cs typeface="Trebuchet MS"/>
              <a:sym typeface="Trebuchet MS"/>
            </a:endParaRPr>
          </a:p>
        </p:txBody>
      </p:sp>
      <p:sp>
        <p:nvSpPr>
          <p:cNvPr id="1686" name="Google Shape;1686;g1158e6e1f5a_0_1781"/>
          <p:cNvSpPr txBox="1"/>
          <p:nvPr/>
        </p:nvSpPr>
        <p:spPr>
          <a:xfrm>
            <a:off x="482273" y="3062856"/>
            <a:ext cx="2137500" cy="380851"/>
          </a:xfrm>
          <a:prstGeom prst="rect">
            <a:avLst/>
          </a:prstGeom>
          <a:noFill/>
          <a:ln>
            <a:noFill/>
          </a:ln>
        </p:spPr>
        <p:txBody>
          <a:bodyPr spcFirstLastPara="1" wrap="square" lIns="68569" tIns="68569" rIns="68569" bIns="68569" anchor="t" anchorCtr="0">
            <a:spAutoFit/>
          </a:bodyPr>
          <a:lstStyle/>
          <a:p>
            <a:pPr>
              <a:lnSpc>
                <a:spcPct val="150000"/>
              </a:lnSpc>
            </a:pPr>
            <a:r>
              <a:rPr lang="en-US" sz="1050" b="1" i="1">
                <a:latin typeface="Trebuchet MS"/>
                <a:ea typeface="Trebuchet MS"/>
                <a:cs typeface="Trebuchet MS"/>
                <a:sym typeface="Trebuchet MS"/>
              </a:rPr>
              <a:t>Easiest Approach</a:t>
            </a:r>
            <a:endParaRPr sz="1050" b="1" i="1">
              <a:latin typeface="Trebuchet MS"/>
              <a:ea typeface="Trebuchet MS"/>
              <a:cs typeface="Trebuchet MS"/>
              <a:sym typeface="Trebuchet MS"/>
            </a:endParaRPr>
          </a:p>
        </p:txBody>
      </p:sp>
      <p:sp>
        <p:nvSpPr>
          <p:cNvPr id="1687" name="Google Shape;1687;g1158e6e1f5a_0_1781"/>
          <p:cNvSpPr txBox="1"/>
          <p:nvPr/>
        </p:nvSpPr>
        <p:spPr>
          <a:xfrm>
            <a:off x="6037523" y="3062856"/>
            <a:ext cx="2446650" cy="380851"/>
          </a:xfrm>
          <a:prstGeom prst="rect">
            <a:avLst/>
          </a:prstGeom>
          <a:noFill/>
          <a:ln>
            <a:noFill/>
          </a:ln>
        </p:spPr>
        <p:txBody>
          <a:bodyPr spcFirstLastPara="1" wrap="square" lIns="68569" tIns="68569" rIns="68569" bIns="68569" anchor="t" anchorCtr="0">
            <a:spAutoFit/>
          </a:bodyPr>
          <a:lstStyle/>
          <a:p>
            <a:pPr algn="r">
              <a:lnSpc>
                <a:spcPct val="150000"/>
              </a:lnSpc>
            </a:pPr>
            <a:r>
              <a:rPr lang="en-US" sz="1050" b="1" i="1">
                <a:latin typeface="Trebuchet MS"/>
                <a:ea typeface="Trebuchet MS"/>
                <a:cs typeface="Trebuchet MS"/>
                <a:sym typeface="Trebuchet MS"/>
              </a:rPr>
              <a:t>Most complex Approach</a:t>
            </a:r>
            <a:endParaRPr sz="900" b="1" i="1">
              <a:latin typeface="Trebuchet MS"/>
              <a:ea typeface="Trebuchet MS"/>
              <a:cs typeface="Trebuchet MS"/>
              <a:sym typeface="Trebuchet MS"/>
            </a:endParaRPr>
          </a:p>
        </p:txBody>
      </p:sp>
      <p:sp>
        <p:nvSpPr>
          <p:cNvPr id="1688" name="Google Shape;1688;g1158e6e1f5a_0_1781"/>
          <p:cNvSpPr txBox="1"/>
          <p:nvPr/>
        </p:nvSpPr>
        <p:spPr>
          <a:xfrm>
            <a:off x="576473" y="951038"/>
            <a:ext cx="6342975" cy="300060"/>
          </a:xfrm>
          <a:prstGeom prst="rect">
            <a:avLst/>
          </a:prstGeom>
          <a:noFill/>
          <a:ln>
            <a:noFill/>
          </a:ln>
        </p:spPr>
        <p:txBody>
          <a:bodyPr spcFirstLastPara="1" wrap="square" lIns="68569" tIns="68569" rIns="68569" bIns="68569" anchor="t" anchorCtr="0">
            <a:spAutoFit/>
          </a:bodyPr>
          <a:lstStyle/>
          <a:p>
            <a:r>
              <a:rPr lang="en-US" sz="1050" b="1">
                <a:latin typeface="Trebuchet MS"/>
                <a:ea typeface="Trebuchet MS"/>
                <a:cs typeface="Trebuchet MS"/>
                <a:sym typeface="Trebuchet MS"/>
              </a:rPr>
              <a:t>Requirements, Skillset, Compute, &amp; Availability of Data influence the choice of approach</a:t>
            </a:r>
            <a:endParaRPr sz="1050" b="1">
              <a:latin typeface="Trebuchet MS"/>
              <a:ea typeface="Trebuchet MS"/>
              <a:cs typeface="Trebuchet MS"/>
              <a:sym typeface="Trebuchet MS"/>
            </a:endParaRPr>
          </a:p>
        </p:txBody>
      </p:sp>
      <p:cxnSp>
        <p:nvCxnSpPr>
          <p:cNvPr id="1689" name="Google Shape;1689;g1158e6e1f5a_0_1781"/>
          <p:cNvCxnSpPr/>
          <p:nvPr/>
        </p:nvCxnSpPr>
        <p:spPr>
          <a:xfrm rot="10800000" flipH="1">
            <a:off x="642848" y="1228651"/>
            <a:ext cx="5579550" cy="1575"/>
          </a:xfrm>
          <a:prstGeom prst="straightConnector1">
            <a:avLst/>
          </a:prstGeom>
          <a:noFill/>
          <a:ln w="19050" cap="flat" cmpd="sng">
            <a:solidFill>
              <a:schemeClr val="accent2"/>
            </a:solidFill>
            <a:prstDash val="solid"/>
            <a:round/>
            <a:headEnd type="none" w="med" len="med"/>
            <a:tailEnd type="none" w="med" len="med"/>
          </a:ln>
        </p:spPr>
      </p:cxnSp>
      <p:sp>
        <p:nvSpPr>
          <p:cNvPr id="3" name="Google Shape;378;p51">
            <a:extLst>
              <a:ext uri="{FF2B5EF4-FFF2-40B4-BE49-F238E27FC236}">
                <a16:creationId xmlns:a16="http://schemas.microsoft.com/office/drawing/2014/main" id="{114078FA-C877-A4A2-621F-553BC093382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g1158e6e1f5a_0_1797"/>
          <p:cNvSpPr txBox="1"/>
          <p:nvPr/>
        </p:nvSpPr>
        <p:spPr>
          <a:xfrm>
            <a:off x="1056238" y="1796370"/>
            <a:ext cx="3856500" cy="1863308"/>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t" anchorCtr="0">
            <a:spAutoFit/>
          </a:bodyPr>
          <a:lstStyle/>
          <a:p>
            <a:pPr>
              <a:lnSpc>
                <a:spcPct val="150000"/>
              </a:lnSpc>
              <a:spcBef>
                <a:spcPts val="750"/>
              </a:spcBef>
            </a:pPr>
            <a:endParaRPr lang="en-US" sz="1050" dirty="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dirty="0">
                <a:solidFill>
                  <a:srgbClr val="353535"/>
                </a:solidFill>
                <a:latin typeface="Trebuchet MS"/>
                <a:ea typeface="Trebuchet MS"/>
                <a:cs typeface="Trebuchet MS"/>
                <a:sym typeface="Trebuchet MS"/>
              </a:rPr>
              <a:t>Useful when you want to use pre-built models</a:t>
            </a:r>
            <a:endParaRPr sz="1050" dirty="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dirty="0">
                <a:solidFill>
                  <a:srgbClr val="353535"/>
                </a:solidFill>
                <a:latin typeface="Trebuchet MS"/>
                <a:ea typeface="Trebuchet MS"/>
                <a:cs typeface="Trebuchet MS"/>
                <a:sym typeface="Trebuchet MS"/>
              </a:rPr>
              <a:t>Make a REST Based API call to invoke it</a:t>
            </a:r>
            <a:endParaRPr sz="1050" dirty="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dirty="0">
                <a:solidFill>
                  <a:srgbClr val="353535"/>
                </a:solidFill>
                <a:latin typeface="Trebuchet MS"/>
                <a:ea typeface="Trebuchet MS"/>
                <a:cs typeface="Trebuchet MS"/>
                <a:sym typeface="Trebuchet MS"/>
              </a:rPr>
              <a:t>No Machine Learning skills required</a:t>
            </a:r>
            <a:endParaRPr sz="1050" dirty="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dirty="0">
                <a:solidFill>
                  <a:srgbClr val="353535"/>
                </a:solidFill>
                <a:latin typeface="Trebuchet MS"/>
                <a:ea typeface="Trebuchet MS"/>
                <a:cs typeface="Trebuchet MS"/>
                <a:sym typeface="Trebuchet MS"/>
              </a:rPr>
              <a:t>Least flexible option</a:t>
            </a:r>
            <a:endParaRPr sz="1050" dirty="0">
              <a:solidFill>
                <a:srgbClr val="353535"/>
              </a:solidFill>
              <a:latin typeface="Trebuchet MS"/>
              <a:ea typeface="Trebuchet MS"/>
              <a:cs typeface="Trebuchet MS"/>
              <a:sym typeface="Trebuchet MS"/>
            </a:endParaRPr>
          </a:p>
        </p:txBody>
      </p:sp>
      <p:sp>
        <p:nvSpPr>
          <p:cNvPr id="1696" name="Google Shape;1696;g1158e6e1f5a_0_1797"/>
          <p:cNvSpPr txBox="1">
            <a:spLocks noGrp="1"/>
          </p:cNvSpPr>
          <p:nvPr>
            <p:ph type="title"/>
          </p:nvPr>
        </p:nvSpPr>
        <p:spPr>
          <a:prstGeom prst="rect">
            <a:avLst/>
          </a:prstGeom>
        </p:spPr>
        <p:txBody>
          <a:bodyPr spcFirstLastPara="1" wrap="square" lIns="0" tIns="0" rIns="0" bIns="0" anchor="t" anchorCtr="0">
            <a:spAutoFit/>
          </a:bodyPr>
          <a:lstStyle/>
          <a:p>
            <a:r>
              <a:rPr lang="en-US"/>
              <a:t>Ways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to</a:t>
            </a:r>
            <a:r>
              <a:rPr lang="en-US"/>
              <a:t> perform AI/ML</a:t>
            </a:r>
            <a:endParaRPr/>
          </a:p>
        </p:txBody>
      </p:sp>
      <p:sp>
        <p:nvSpPr>
          <p:cNvPr id="1697" name="Google Shape;1697;g1158e6e1f5a_0_1797"/>
          <p:cNvSpPr/>
          <p:nvPr/>
        </p:nvSpPr>
        <p:spPr>
          <a:xfrm>
            <a:off x="613700" y="1305349"/>
            <a:ext cx="8001900" cy="2493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98" name="Google Shape;1698;g1158e6e1f5a_0_1797"/>
          <p:cNvSpPr txBox="1"/>
          <p:nvPr/>
        </p:nvSpPr>
        <p:spPr>
          <a:xfrm>
            <a:off x="613700" y="1028375"/>
            <a:ext cx="2137500" cy="276977"/>
          </a:xfrm>
          <a:prstGeom prst="rect">
            <a:avLst/>
          </a:prstGeom>
          <a:noFill/>
          <a:ln>
            <a:noFill/>
          </a:ln>
        </p:spPr>
        <p:txBody>
          <a:bodyPr spcFirstLastPara="1" wrap="square" lIns="68569" tIns="68569" rIns="68569" bIns="68569" anchor="t" anchorCtr="0">
            <a:spAutoFit/>
          </a:bodyPr>
          <a:lstStyle/>
          <a:p>
            <a:r>
              <a:rPr lang="en-US" sz="900" b="1" i="1" dirty="0">
                <a:latin typeface="Trebuchet MS"/>
                <a:ea typeface="Trebuchet MS"/>
                <a:cs typeface="Trebuchet MS"/>
                <a:sym typeface="Trebuchet MS"/>
              </a:rPr>
              <a:t>Less Flexible / Easiest Approach</a:t>
            </a:r>
            <a:endParaRPr sz="900" b="1" i="1" dirty="0">
              <a:latin typeface="Trebuchet MS"/>
              <a:ea typeface="Trebuchet MS"/>
              <a:cs typeface="Trebuchet MS"/>
              <a:sym typeface="Trebuchet MS"/>
            </a:endParaRPr>
          </a:p>
        </p:txBody>
      </p:sp>
      <p:sp>
        <p:nvSpPr>
          <p:cNvPr id="1699" name="Google Shape;1699;g1158e6e1f5a_0_1797"/>
          <p:cNvSpPr txBox="1"/>
          <p:nvPr/>
        </p:nvSpPr>
        <p:spPr>
          <a:xfrm>
            <a:off x="6168950" y="1028375"/>
            <a:ext cx="2446650" cy="276977"/>
          </a:xfrm>
          <a:prstGeom prst="rect">
            <a:avLst/>
          </a:prstGeom>
          <a:noFill/>
          <a:ln>
            <a:noFill/>
          </a:ln>
        </p:spPr>
        <p:txBody>
          <a:bodyPr spcFirstLastPara="1" wrap="square" lIns="68569" tIns="68569" rIns="68569" bIns="68569" anchor="t" anchorCtr="0">
            <a:spAutoFit/>
          </a:bodyPr>
          <a:lstStyle/>
          <a:p>
            <a:pPr algn="r"/>
            <a:r>
              <a:rPr lang="en-US" sz="900" b="1" i="1">
                <a:latin typeface="Trebuchet MS"/>
                <a:ea typeface="Trebuchet MS"/>
                <a:cs typeface="Trebuchet MS"/>
                <a:sym typeface="Trebuchet MS"/>
              </a:rPr>
              <a:t>More Flexible / Most complex Approach</a:t>
            </a:r>
            <a:endParaRPr sz="900" b="1" i="1">
              <a:latin typeface="Trebuchet MS"/>
              <a:ea typeface="Trebuchet MS"/>
              <a:cs typeface="Trebuchet MS"/>
              <a:sym typeface="Trebuchet MS"/>
            </a:endParaRPr>
          </a:p>
        </p:txBody>
      </p:sp>
      <p:sp>
        <p:nvSpPr>
          <p:cNvPr id="1700" name="Google Shape;1700;g1158e6e1f5a_0_1797"/>
          <p:cNvSpPr/>
          <p:nvPr/>
        </p:nvSpPr>
        <p:spPr>
          <a:xfrm>
            <a:off x="707891" y="1612863"/>
            <a:ext cx="1396350" cy="37935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latin typeface="Trebuchet MS"/>
                <a:ea typeface="Trebuchet MS"/>
                <a:cs typeface="Trebuchet MS"/>
                <a:sym typeface="Trebuchet MS"/>
              </a:rPr>
              <a:t>Cognitive API</a:t>
            </a:r>
            <a:endParaRPr sz="900" b="1">
              <a:latin typeface="Trebuchet MS"/>
              <a:ea typeface="Trebuchet MS"/>
              <a:cs typeface="Trebuchet MS"/>
              <a:sym typeface="Trebuchet MS"/>
            </a:endParaRPr>
          </a:p>
        </p:txBody>
      </p:sp>
      <p:sp>
        <p:nvSpPr>
          <p:cNvPr id="1701" name="Google Shape;1701;g1158e6e1f5a_0_1797"/>
          <p:cNvSpPr/>
          <p:nvPr/>
        </p:nvSpPr>
        <p:spPr>
          <a:xfrm>
            <a:off x="1489531" y="3785243"/>
            <a:ext cx="688050" cy="67927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702" name="Google Shape;1702;g1158e6e1f5a_0_1797">
            <a:hlinkClick r:id="rId3"/>
          </p:cNvPr>
          <p:cNvPicPr preferRelativeResize="0"/>
          <p:nvPr/>
        </p:nvPicPr>
        <p:blipFill>
          <a:blip r:embed="rId4">
            <a:alphaModFix/>
          </a:blip>
          <a:stretch>
            <a:fillRect/>
          </a:stretch>
        </p:blipFill>
        <p:spPr>
          <a:xfrm>
            <a:off x="1565516" y="3986391"/>
            <a:ext cx="536080" cy="276976"/>
          </a:xfrm>
          <a:prstGeom prst="rect">
            <a:avLst/>
          </a:prstGeom>
          <a:noFill/>
          <a:ln w="9525" cap="flat" cmpd="sng">
            <a:solidFill>
              <a:srgbClr val="434343"/>
            </a:solidFill>
            <a:prstDash val="solid"/>
            <a:round/>
            <a:headEnd type="none" w="sm" len="sm"/>
            <a:tailEnd type="none" w="sm" len="sm"/>
          </a:ln>
        </p:spPr>
      </p:pic>
      <p:sp>
        <p:nvSpPr>
          <p:cNvPr id="1703" name="Google Shape;1703;g1158e6e1f5a_0_1797"/>
          <p:cNvSpPr/>
          <p:nvPr/>
        </p:nvSpPr>
        <p:spPr>
          <a:xfrm>
            <a:off x="3121288" y="3785243"/>
            <a:ext cx="688050" cy="67927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704" name="Google Shape;1704;g1158e6e1f5a_0_1797">
            <a:hlinkClick r:id="rId5"/>
          </p:cNvPr>
          <p:cNvPicPr preferRelativeResize="0"/>
          <p:nvPr/>
        </p:nvPicPr>
        <p:blipFill>
          <a:blip r:embed="rId6">
            <a:alphaModFix/>
          </a:blip>
          <a:stretch>
            <a:fillRect/>
          </a:stretch>
        </p:blipFill>
        <p:spPr>
          <a:xfrm>
            <a:off x="3253512" y="3935205"/>
            <a:ext cx="423608" cy="379350"/>
          </a:xfrm>
          <a:prstGeom prst="rect">
            <a:avLst/>
          </a:prstGeom>
          <a:noFill/>
          <a:ln>
            <a:noFill/>
          </a:ln>
        </p:spPr>
      </p:pic>
      <p:sp>
        <p:nvSpPr>
          <p:cNvPr id="1705" name="Google Shape;1705;g1158e6e1f5a_0_1797"/>
          <p:cNvSpPr/>
          <p:nvPr/>
        </p:nvSpPr>
        <p:spPr>
          <a:xfrm>
            <a:off x="4829038" y="3785243"/>
            <a:ext cx="688050" cy="67927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706" name="Google Shape;1706;g1158e6e1f5a_0_1797">
            <a:hlinkClick r:id="rId7"/>
          </p:cNvPr>
          <p:cNvPicPr preferRelativeResize="0"/>
          <p:nvPr/>
        </p:nvPicPr>
        <p:blipFill>
          <a:blip r:embed="rId8">
            <a:alphaModFix/>
          </a:blip>
          <a:stretch>
            <a:fillRect/>
          </a:stretch>
        </p:blipFill>
        <p:spPr>
          <a:xfrm>
            <a:off x="5003319" y="3955136"/>
            <a:ext cx="339488" cy="339488"/>
          </a:xfrm>
          <a:prstGeom prst="rect">
            <a:avLst/>
          </a:prstGeom>
          <a:noFill/>
          <a:ln>
            <a:noFill/>
          </a:ln>
        </p:spPr>
      </p:pic>
      <p:sp>
        <p:nvSpPr>
          <p:cNvPr id="1707" name="Google Shape;1707;g1158e6e1f5a_0_1797">
            <a:hlinkClick r:id="rId9"/>
          </p:cNvPr>
          <p:cNvSpPr/>
          <p:nvPr/>
        </p:nvSpPr>
        <p:spPr>
          <a:xfrm>
            <a:off x="6536788" y="3785243"/>
            <a:ext cx="688050" cy="67927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pPr algn="ctr"/>
            <a:r>
              <a:rPr lang="en-US" sz="1275" b="1">
                <a:solidFill>
                  <a:schemeClr val="lt1"/>
                </a:solidFill>
              </a:rPr>
              <a:t>NLP</a:t>
            </a:r>
            <a:endParaRPr sz="1275" b="1">
              <a:solidFill>
                <a:schemeClr val="lt1"/>
              </a:solidFill>
            </a:endParaRPr>
          </a:p>
        </p:txBody>
      </p:sp>
      <p:sp>
        <p:nvSpPr>
          <p:cNvPr id="1708" name="Google Shape;1708;g1158e6e1f5a_0_1797"/>
          <p:cNvSpPr/>
          <p:nvPr/>
        </p:nvSpPr>
        <p:spPr>
          <a:xfrm>
            <a:off x="6536788" y="2153112"/>
            <a:ext cx="688050" cy="679275"/>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709" name="Google Shape;1709;g1158e6e1f5a_0_1797">
            <a:hlinkClick r:id="rId10"/>
          </p:cNvPr>
          <p:cNvPicPr preferRelativeResize="0"/>
          <p:nvPr/>
        </p:nvPicPr>
        <p:blipFill>
          <a:blip r:embed="rId11">
            <a:alphaModFix/>
          </a:blip>
          <a:stretch>
            <a:fillRect/>
          </a:stretch>
        </p:blipFill>
        <p:spPr>
          <a:xfrm>
            <a:off x="6691278" y="2279937"/>
            <a:ext cx="379070" cy="425626"/>
          </a:xfrm>
          <a:prstGeom prst="rect">
            <a:avLst/>
          </a:prstGeom>
          <a:noFill/>
          <a:ln>
            <a:noFill/>
          </a:ln>
        </p:spPr>
      </p:pic>
      <p:sp>
        <p:nvSpPr>
          <p:cNvPr id="1710" name="Google Shape;1710;g1158e6e1f5a_0_1797"/>
          <p:cNvSpPr txBox="1"/>
          <p:nvPr/>
        </p:nvSpPr>
        <p:spPr>
          <a:xfrm>
            <a:off x="1079244" y="4541825"/>
            <a:ext cx="1508625" cy="3462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i="1" dirty="0">
                <a:latin typeface="Trebuchet MS"/>
                <a:ea typeface="Trebuchet MS"/>
                <a:cs typeface="Trebuchet MS"/>
                <a:sym typeface="Trebuchet MS"/>
              </a:rPr>
              <a:t>Vision API</a:t>
            </a:r>
            <a:endParaRPr sz="900" i="1" dirty="0">
              <a:latin typeface="Trebuchet MS"/>
              <a:ea typeface="Trebuchet MS"/>
              <a:cs typeface="Trebuchet MS"/>
              <a:sym typeface="Trebuchet MS"/>
            </a:endParaRPr>
          </a:p>
        </p:txBody>
      </p:sp>
      <p:sp>
        <p:nvSpPr>
          <p:cNvPr id="1711" name="Google Shape;1711;g1158e6e1f5a_0_1797"/>
          <p:cNvSpPr txBox="1"/>
          <p:nvPr/>
        </p:nvSpPr>
        <p:spPr>
          <a:xfrm>
            <a:off x="2711000" y="4541825"/>
            <a:ext cx="1508625" cy="3462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i="1" dirty="0">
                <a:latin typeface="Trebuchet MS"/>
                <a:ea typeface="Trebuchet MS"/>
                <a:cs typeface="Trebuchet MS"/>
                <a:sym typeface="Trebuchet MS"/>
              </a:rPr>
              <a:t>Translate API</a:t>
            </a:r>
            <a:endParaRPr sz="900" i="1" dirty="0">
              <a:latin typeface="Trebuchet MS"/>
              <a:ea typeface="Trebuchet MS"/>
              <a:cs typeface="Trebuchet MS"/>
              <a:sym typeface="Trebuchet MS"/>
            </a:endParaRPr>
          </a:p>
        </p:txBody>
      </p:sp>
      <p:sp>
        <p:nvSpPr>
          <p:cNvPr id="1712" name="Google Shape;1712;g1158e6e1f5a_0_1797"/>
          <p:cNvSpPr txBox="1"/>
          <p:nvPr/>
        </p:nvSpPr>
        <p:spPr>
          <a:xfrm>
            <a:off x="4418750" y="4541825"/>
            <a:ext cx="1508625" cy="3462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i="1" dirty="0">
                <a:latin typeface="Trebuchet MS"/>
                <a:ea typeface="Trebuchet MS"/>
                <a:cs typeface="Trebuchet MS"/>
                <a:sym typeface="Trebuchet MS"/>
              </a:rPr>
              <a:t>Speech-to-Text API</a:t>
            </a:r>
            <a:endParaRPr sz="900" i="1" dirty="0">
              <a:latin typeface="Trebuchet MS"/>
              <a:ea typeface="Trebuchet MS"/>
              <a:cs typeface="Trebuchet MS"/>
              <a:sym typeface="Trebuchet MS"/>
            </a:endParaRPr>
          </a:p>
        </p:txBody>
      </p:sp>
      <p:sp>
        <p:nvSpPr>
          <p:cNvPr id="1713" name="Google Shape;1713;g1158e6e1f5a_0_1797"/>
          <p:cNvSpPr txBox="1"/>
          <p:nvPr/>
        </p:nvSpPr>
        <p:spPr>
          <a:xfrm>
            <a:off x="6126500" y="4541825"/>
            <a:ext cx="1508625" cy="3462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i="1" dirty="0">
                <a:latin typeface="Trebuchet MS"/>
                <a:ea typeface="Trebuchet MS"/>
                <a:cs typeface="Trebuchet MS"/>
                <a:sym typeface="Trebuchet MS"/>
              </a:rPr>
              <a:t>NLP API</a:t>
            </a:r>
            <a:endParaRPr sz="900" i="1" dirty="0">
              <a:latin typeface="Trebuchet MS"/>
              <a:ea typeface="Trebuchet MS"/>
              <a:cs typeface="Trebuchet MS"/>
              <a:sym typeface="Trebuchet MS"/>
            </a:endParaRPr>
          </a:p>
        </p:txBody>
      </p:sp>
      <p:sp>
        <p:nvSpPr>
          <p:cNvPr id="1714" name="Google Shape;1714;g1158e6e1f5a_0_1797"/>
          <p:cNvSpPr txBox="1"/>
          <p:nvPr/>
        </p:nvSpPr>
        <p:spPr>
          <a:xfrm>
            <a:off x="6126500" y="2893184"/>
            <a:ext cx="1508625" cy="3462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i="1" dirty="0">
                <a:latin typeface="Trebuchet MS"/>
                <a:ea typeface="Trebuchet MS"/>
                <a:cs typeface="Trebuchet MS"/>
                <a:sym typeface="Trebuchet MS"/>
              </a:rPr>
              <a:t>Text-to-Speech API</a:t>
            </a:r>
            <a:endParaRPr sz="900" i="1" dirty="0">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D265AEBF-96C6-FF87-C3FB-027530DD863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g1158e6e1f5a_0_1826"/>
          <p:cNvSpPr txBox="1"/>
          <p:nvPr/>
        </p:nvSpPr>
        <p:spPr>
          <a:xfrm>
            <a:off x="4436062" y="4721878"/>
            <a:ext cx="1350675"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AutoML for all</a:t>
            </a:r>
            <a:endParaRPr sz="750" i="1">
              <a:latin typeface="Trebuchet MS"/>
              <a:ea typeface="Trebuchet MS"/>
              <a:cs typeface="Trebuchet MS"/>
              <a:sym typeface="Trebuchet MS"/>
            </a:endParaRPr>
          </a:p>
        </p:txBody>
      </p:sp>
      <p:pic>
        <p:nvPicPr>
          <p:cNvPr id="1727" name="Google Shape;1727;g1158e6e1f5a_0_1826"/>
          <p:cNvPicPr preferRelativeResize="0"/>
          <p:nvPr/>
        </p:nvPicPr>
        <p:blipFill rotWithShape="1">
          <a:blip r:embed="rId3">
            <a:alphaModFix/>
          </a:blip>
          <a:srcRect l="41305" r="7713"/>
          <a:stretch/>
        </p:blipFill>
        <p:spPr>
          <a:xfrm>
            <a:off x="0" y="2658788"/>
            <a:ext cx="868819" cy="1805774"/>
          </a:xfrm>
          <a:prstGeom prst="rect">
            <a:avLst/>
          </a:prstGeom>
          <a:noFill/>
          <a:ln>
            <a:noFill/>
          </a:ln>
        </p:spPr>
      </p:pic>
      <p:sp>
        <p:nvSpPr>
          <p:cNvPr id="1728" name="Google Shape;1728;g1158e6e1f5a_0_1826"/>
          <p:cNvSpPr txBox="1"/>
          <p:nvPr/>
        </p:nvSpPr>
        <p:spPr>
          <a:xfrm>
            <a:off x="3343931" y="1782422"/>
            <a:ext cx="4473000" cy="2450649"/>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t" anchorCtr="0">
            <a:spAutoFit/>
          </a:bodyPr>
          <a:lstStyle/>
          <a:p>
            <a:pPr>
              <a:lnSpc>
                <a:spcPct val="150000"/>
              </a:lnSpc>
              <a:spcBef>
                <a:spcPts val="750"/>
              </a:spcBef>
            </a:pPr>
            <a:endParaRPr sz="105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An approach to automate Data Scientist’s work</a:t>
            </a:r>
            <a:endParaRPr sz="105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Based on the concept “Using AI to Build AI”</a:t>
            </a:r>
            <a:endParaRPr sz="105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No ML expertise required but correct data labeling necessary</a:t>
            </a:r>
            <a:endParaRPr sz="105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Not much flexibility in terms of customization</a:t>
            </a:r>
            <a:endParaRPr sz="1050">
              <a:solidFill>
                <a:srgbClr val="353535"/>
              </a:solidFill>
              <a:latin typeface="Trebuchet MS"/>
              <a:ea typeface="Trebuchet MS"/>
              <a:cs typeface="Trebuchet MS"/>
              <a:sym typeface="Trebuchet MS"/>
            </a:endParaRPr>
          </a:p>
          <a:p>
            <a:pPr marL="342900" indent="-238125">
              <a:lnSpc>
                <a:spcPct val="150000"/>
              </a:lnSpc>
              <a:spcBef>
                <a:spcPts val="75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Good for problems where you have an abundance of clean data and limited bandwidth of AI teams</a:t>
            </a:r>
            <a:endParaRPr sz="1050">
              <a:solidFill>
                <a:srgbClr val="353535"/>
              </a:solidFill>
              <a:latin typeface="Trebuchet MS"/>
              <a:ea typeface="Trebuchet MS"/>
              <a:cs typeface="Trebuchet MS"/>
              <a:sym typeface="Trebuchet MS"/>
            </a:endParaRPr>
          </a:p>
        </p:txBody>
      </p:sp>
      <p:sp>
        <p:nvSpPr>
          <p:cNvPr id="1729" name="Google Shape;1729;g1158e6e1f5a_0_1826"/>
          <p:cNvSpPr txBox="1">
            <a:spLocks noGrp="1"/>
          </p:cNvSpPr>
          <p:nvPr>
            <p:ph type="title"/>
          </p:nvPr>
        </p:nvSpPr>
        <p:spPr>
          <a:prstGeom prst="rect">
            <a:avLst/>
          </a:prstGeom>
        </p:spPr>
        <p:txBody>
          <a:bodyPr spcFirstLastPara="1" wrap="square" lIns="0" tIns="0" rIns="0" bIns="0" anchor="t" anchorCtr="0">
            <a:spAutoFit/>
          </a:bodyPr>
          <a:lstStyle/>
          <a:p>
            <a:r>
              <a:rPr lang="en-US"/>
              <a:t>Ways to perform AI/ML</a:t>
            </a:r>
            <a:endParaRPr/>
          </a:p>
        </p:txBody>
      </p:sp>
      <p:sp>
        <p:nvSpPr>
          <p:cNvPr id="1730" name="Google Shape;1730;g1158e6e1f5a_0_1826"/>
          <p:cNvSpPr/>
          <p:nvPr/>
        </p:nvSpPr>
        <p:spPr>
          <a:xfrm>
            <a:off x="612648" y="1307592"/>
            <a:ext cx="8001900" cy="2493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33" name="Google Shape;1733;g1158e6e1f5a_0_1826"/>
          <p:cNvSpPr/>
          <p:nvPr/>
        </p:nvSpPr>
        <p:spPr>
          <a:xfrm>
            <a:off x="700753" y="1605309"/>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999999"/>
                </a:solidFill>
                <a:latin typeface="Trebuchet MS"/>
                <a:ea typeface="Trebuchet MS"/>
                <a:cs typeface="Trebuchet MS"/>
                <a:sym typeface="Trebuchet MS"/>
              </a:rPr>
              <a:t>Cognitive API</a:t>
            </a:r>
            <a:endParaRPr sz="900" b="1">
              <a:solidFill>
                <a:srgbClr val="999999"/>
              </a:solidFill>
              <a:latin typeface="Trebuchet MS"/>
              <a:ea typeface="Trebuchet MS"/>
              <a:cs typeface="Trebuchet MS"/>
              <a:sym typeface="Trebuchet MS"/>
            </a:endParaRPr>
          </a:p>
        </p:txBody>
      </p:sp>
      <p:sp>
        <p:nvSpPr>
          <p:cNvPr id="1734" name="Google Shape;1734;g1158e6e1f5a_0_1826"/>
          <p:cNvSpPr/>
          <p:nvPr/>
        </p:nvSpPr>
        <p:spPr>
          <a:xfrm>
            <a:off x="2839809" y="1605309"/>
            <a:ext cx="1396350" cy="37935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latin typeface="Trebuchet MS"/>
                <a:ea typeface="Trebuchet MS"/>
                <a:cs typeface="Trebuchet MS"/>
                <a:sym typeface="Trebuchet MS"/>
              </a:rPr>
              <a:t>Auto ML</a:t>
            </a:r>
            <a:endParaRPr sz="900" b="1">
              <a:latin typeface="Trebuchet MS"/>
              <a:ea typeface="Trebuchet MS"/>
              <a:cs typeface="Trebuchet MS"/>
              <a:sym typeface="Trebuchet MS"/>
            </a:endParaRPr>
          </a:p>
        </p:txBody>
      </p:sp>
      <p:sp>
        <p:nvSpPr>
          <p:cNvPr id="1735" name="Google Shape;1735;g1158e6e1f5a_0_1826"/>
          <p:cNvSpPr txBox="1"/>
          <p:nvPr/>
        </p:nvSpPr>
        <p:spPr>
          <a:xfrm>
            <a:off x="847181" y="2620547"/>
            <a:ext cx="555750" cy="415476"/>
          </a:xfrm>
          <a:prstGeom prst="rect">
            <a:avLst/>
          </a:prstGeom>
          <a:noFill/>
          <a:ln>
            <a:noFill/>
          </a:ln>
        </p:spPr>
        <p:txBody>
          <a:bodyPr spcFirstLastPara="1" wrap="square" lIns="68569" tIns="68569" rIns="68569" bIns="68569" anchor="t" anchorCtr="0">
            <a:spAutoFit/>
          </a:bodyPr>
          <a:lstStyle/>
          <a:p>
            <a:r>
              <a:rPr lang="en-US" sz="1800" b="1">
                <a:latin typeface="Trebuchet MS"/>
                <a:ea typeface="Trebuchet MS"/>
                <a:cs typeface="Trebuchet MS"/>
                <a:sym typeface="Trebuchet MS"/>
              </a:rPr>
              <a:t>10x</a:t>
            </a:r>
            <a:endParaRPr sz="1800" b="1">
              <a:latin typeface="Trebuchet MS"/>
              <a:ea typeface="Trebuchet MS"/>
              <a:cs typeface="Trebuchet MS"/>
              <a:sym typeface="Trebuchet MS"/>
            </a:endParaRPr>
          </a:p>
        </p:txBody>
      </p:sp>
      <p:sp>
        <p:nvSpPr>
          <p:cNvPr id="1736" name="Google Shape;1736;g1158e6e1f5a_0_1826"/>
          <p:cNvSpPr txBox="1"/>
          <p:nvPr/>
        </p:nvSpPr>
        <p:spPr>
          <a:xfrm>
            <a:off x="904331" y="2916684"/>
            <a:ext cx="2137500" cy="623225"/>
          </a:xfrm>
          <a:prstGeom prst="rect">
            <a:avLst/>
          </a:prstGeom>
          <a:noFill/>
          <a:ln>
            <a:noFill/>
          </a:ln>
        </p:spPr>
        <p:txBody>
          <a:bodyPr spcFirstLastPara="1" wrap="square" lIns="68569" tIns="68569" rIns="68569" bIns="68569" anchor="t" anchorCtr="0">
            <a:spAutoFit/>
          </a:bodyPr>
          <a:lstStyle/>
          <a:p>
            <a:pPr>
              <a:lnSpc>
                <a:spcPct val="150000"/>
              </a:lnSpc>
            </a:pPr>
            <a:r>
              <a:rPr lang="en-US" sz="1050" i="1">
                <a:latin typeface="Trebuchet MS"/>
                <a:ea typeface="Trebuchet MS"/>
                <a:cs typeface="Trebuchet MS"/>
                <a:sym typeface="Trebuchet MS"/>
              </a:rPr>
              <a:t>Increase in Data Science Team Productivity</a:t>
            </a:r>
            <a:endParaRPr sz="1050" i="1">
              <a:latin typeface="Trebuchet MS"/>
              <a:ea typeface="Trebuchet MS"/>
              <a:cs typeface="Trebuchet MS"/>
              <a:sym typeface="Trebuchet MS"/>
            </a:endParaRPr>
          </a:p>
        </p:txBody>
      </p:sp>
      <p:sp>
        <p:nvSpPr>
          <p:cNvPr id="1737" name="Google Shape;1737;g1158e6e1f5a_0_1826"/>
          <p:cNvSpPr txBox="1"/>
          <p:nvPr/>
        </p:nvSpPr>
        <p:spPr>
          <a:xfrm>
            <a:off x="904331" y="3614859"/>
            <a:ext cx="630900" cy="415476"/>
          </a:xfrm>
          <a:prstGeom prst="rect">
            <a:avLst/>
          </a:prstGeom>
          <a:noFill/>
          <a:ln>
            <a:noFill/>
          </a:ln>
        </p:spPr>
        <p:txBody>
          <a:bodyPr spcFirstLastPara="1" wrap="square" lIns="68569" tIns="68569" rIns="68569" bIns="68569" anchor="t" anchorCtr="0">
            <a:spAutoFit/>
          </a:bodyPr>
          <a:lstStyle/>
          <a:p>
            <a:r>
              <a:rPr lang="en-US" sz="1800" b="1">
                <a:latin typeface="Trebuchet MS"/>
                <a:ea typeface="Trebuchet MS"/>
                <a:cs typeface="Trebuchet MS"/>
                <a:sym typeface="Trebuchet MS"/>
              </a:rPr>
              <a:t>54%</a:t>
            </a:r>
            <a:endParaRPr sz="1800" b="1">
              <a:latin typeface="Trebuchet MS"/>
              <a:ea typeface="Trebuchet MS"/>
              <a:cs typeface="Trebuchet MS"/>
              <a:sym typeface="Trebuchet MS"/>
            </a:endParaRPr>
          </a:p>
        </p:txBody>
      </p:sp>
      <p:sp>
        <p:nvSpPr>
          <p:cNvPr id="1738" name="Google Shape;1738;g1158e6e1f5a_0_1826"/>
          <p:cNvSpPr txBox="1"/>
          <p:nvPr/>
        </p:nvSpPr>
        <p:spPr>
          <a:xfrm>
            <a:off x="904331" y="3917765"/>
            <a:ext cx="2137500" cy="623225"/>
          </a:xfrm>
          <a:prstGeom prst="rect">
            <a:avLst/>
          </a:prstGeom>
          <a:noFill/>
          <a:ln>
            <a:noFill/>
          </a:ln>
        </p:spPr>
        <p:txBody>
          <a:bodyPr spcFirstLastPara="1" wrap="square" lIns="68569" tIns="68569" rIns="68569" bIns="68569" anchor="t" anchorCtr="0">
            <a:spAutoFit/>
          </a:bodyPr>
          <a:lstStyle/>
          <a:p>
            <a:pPr>
              <a:lnSpc>
                <a:spcPct val="150000"/>
              </a:lnSpc>
            </a:pPr>
            <a:r>
              <a:rPr lang="en-US" sz="1050" i="1" dirty="0">
                <a:latin typeface="Trebuchet MS"/>
                <a:ea typeface="Trebuchet MS"/>
                <a:cs typeface="Trebuchet MS"/>
                <a:sym typeface="Trebuchet MS"/>
              </a:rPr>
              <a:t>Less TCO compared to another Clouds</a:t>
            </a:r>
            <a:endParaRPr sz="1050" i="1" dirty="0">
              <a:latin typeface="Trebuchet MS"/>
              <a:ea typeface="Trebuchet MS"/>
              <a:cs typeface="Trebuchet MS"/>
              <a:sym typeface="Trebuchet MS"/>
            </a:endParaRPr>
          </a:p>
        </p:txBody>
      </p:sp>
      <p:sp>
        <p:nvSpPr>
          <p:cNvPr id="1739" name="Google Shape;1739;g1158e6e1f5a_0_1826"/>
          <p:cNvSpPr txBox="1"/>
          <p:nvPr/>
        </p:nvSpPr>
        <p:spPr>
          <a:xfrm>
            <a:off x="3343931" y="4721878"/>
            <a:ext cx="1350675" cy="484726"/>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Spend Time on What matters to you</a:t>
            </a:r>
            <a:endParaRPr sz="750" i="1">
              <a:latin typeface="Trebuchet MS"/>
              <a:ea typeface="Trebuchet MS"/>
              <a:cs typeface="Trebuchet MS"/>
              <a:sym typeface="Trebuchet MS"/>
            </a:endParaRPr>
          </a:p>
        </p:txBody>
      </p:sp>
      <p:sp>
        <p:nvSpPr>
          <p:cNvPr id="1740" name="Google Shape;1740;g1158e6e1f5a_0_1826"/>
          <p:cNvSpPr txBox="1"/>
          <p:nvPr/>
        </p:nvSpPr>
        <p:spPr>
          <a:xfrm>
            <a:off x="5500987" y="4721878"/>
            <a:ext cx="1350675"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Full Transparency</a:t>
            </a:r>
            <a:endParaRPr sz="750" i="1">
              <a:latin typeface="Trebuchet MS"/>
              <a:ea typeface="Trebuchet MS"/>
              <a:cs typeface="Trebuchet MS"/>
              <a:sym typeface="Trebuchet MS"/>
            </a:endParaRPr>
          </a:p>
        </p:txBody>
      </p:sp>
      <p:sp>
        <p:nvSpPr>
          <p:cNvPr id="1741" name="Google Shape;1741;g1158e6e1f5a_0_1826"/>
          <p:cNvSpPr txBox="1"/>
          <p:nvPr/>
        </p:nvSpPr>
        <p:spPr>
          <a:xfrm>
            <a:off x="6740343" y="4721878"/>
            <a:ext cx="1350675" cy="311602"/>
          </a:xfrm>
          <a:prstGeom prst="rect">
            <a:avLst/>
          </a:prstGeom>
          <a:noFill/>
          <a:ln>
            <a:noFill/>
          </a:ln>
        </p:spPr>
        <p:txBody>
          <a:bodyPr spcFirstLastPara="1" wrap="square" lIns="68569" tIns="68569" rIns="68569" bIns="68569" anchor="t" anchorCtr="0">
            <a:spAutoFit/>
          </a:bodyPr>
          <a:lstStyle/>
          <a:p>
            <a:pPr algn="ctr">
              <a:lnSpc>
                <a:spcPct val="150000"/>
              </a:lnSpc>
            </a:pPr>
            <a:r>
              <a:rPr lang="en-US" sz="750" i="1">
                <a:latin typeface="Trebuchet MS"/>
                <a:ea typeface="Trebuchet MS"/>
                <a:cs typeface="Trebuchet MS"/>
                <a:sym typeface="Trebuchet MS"/>
              </a:rPr>
              <a:t>End-to-End Solutions</a:t>
            </a:r>
            <a:endParaRPr sz="750" i="1">
              <a:latin typeface="Trebuchet MS"/>
              <a:ea typeface="Trebuchet MS"/>
              <a:cs typeface="Trebuchet MS"/>
              <a:sym typeface="Trebuchet MS"/>
            </a:endParaRPr>
          </a:p>
        </p:txBody>
      </p:sp>
      <p:pic>
        <p:nvPicPr>
          <p:cNvPr id="1742" name="Google Shape;1742;g1158e6e1f5a_0_1826"/>
          <p:cNvPicPr preferRelativeResize="0"/>
          <p:nvPr/>
        </p:nvPicPr>
        <p:blipFill rotWithShape="1">
          <a:blip r:embed="rId4">
            <a:alphaModFix/>
          </a:blip>
          <a:srcRect r="84058"/>
          <a:stretch/>
        </p:blipFill>
        <p:spPr>
          <a:xfrm>
            <a:off x="3800944" y="4270959"/>
            <a:ext cx="436649" cy="450919"/>
          </a:xfrm>
          <a:prstGeom prst="rect">
            <a:avLst/>
          </a:prstGeom>
          <a:noFill/>
          <a:ln>
            <a:noFill/>
          </a:ln>
        </p:spPr>
      </p:pic>
      <p:pic>
        <p:nvPicPr>
          <p:cNvPr id="1743" name="Google Shape;1743;g1158e6e1f5a_0_1826"/>
          <p:cNvPicPr preferRelativeResize="0"/>
          <p:nvPr/>
        </p:nvPicPr>
        <p:blipFill rotWithShape="1">
          <a:blip r:embed="rId4">
            <a:alphaModFix/>
          </a:blip>
          <a:srcRect l="27625" r="53360"/>
          <a:stretch/>
        </p:blipFill>
        <p:spPr>
          <a:xfrm>
            <a:off x="4850991" y="4270959"/>
            <a:ext cx="520818" cy="450919"/>
          </a:xfrm>
          <a:prstGeom prst="rect">
            <a:avLst/>
          </a:prstGeom>
          <a:noFill/>
          <a:ln>
            <a:noFill/>
          </a:ln>
        </p:spPr>
      </p:pic>
      <p:pic>
        <p:nvPicPr>
          <p:cNvPr id="1744" name="Google Shape;1744;g1158e6e1f5a_0_1826"/>
          <p:cNvPicPr preferRelativeResize="0"/>
          <p:nvPr/>
        </p:nvPicPr>
        <p:blipFill rotWithShape="1">
          <a:blip r:embed="rId4">
            <a:alphaModFix/>
          </a:blip>
          <a:srcRect l="54037" r="26948"/>
          <a:stretch/>
        </p:blipFill>
        <p:spPr>
          <a:xfrm>
            <a:off x="5915916" y="4270959"/>
            <a:ext cx="520818" cy="450919"/>
          </a:xfrm>
          <a:prstGeom prst="rect">
            <a:avLst/>
          </a:prstGeom>
          <a:noFill/>
          <a:ln>
            <a:noFill/>
          </a:ln>
        </p:spPr>
      </p:pic>
      <p:pic>
        <p:nvPicPr>
          <p:cNvPr id="1745" name="Google Shape;1745;g1158e6e1f5a_0_1826"/>
          <p:cNvPicPr preferRelativeResize="0"/>
          <p:nvPr/>
        </p:nvPicPr>
        <p:blipFill rotWithShape="1">
          <a:blip r:embed="rId4">
            <a:alphaModFix/>
          </a:blip>
          <a:srcRect l="80986"/>
          <a:stretch/>
        </p:blipFill>
        <p:spPr>
          <a:xfrm>
            <a:off x="7098122" y="4270959"/>
            <a:ext cx="520818" cy="450919"/>
          </a:xfrm>
          <a:prstGeom prst="rect">
            <a:avLst/>
          </a:prstGeom>
          <a:noFill/>
          <a:ln>
            <a:noFill/>
          </a:ln>
        </p:spPr>
      </p:pic>
      <p:sp>
        <p:nvSpPr>
          <p:cNvPr id="1746" name="Google Shape;1746;g1158e6e1f5a_0_1826"/>
          <p:cNvSpPr txBox="1"/>
          <p:nvPr/>
        </p:nvSpPr>
        <p:spPr>
          <a:xfrm>
            <a:off x="-844" y="4949269"/>
            <a:ext cx="2137500" cy="276977"/>
          </a:xfrm>
          <a:prstGeom prst="rect">
            <a:avLst/>
          </a:prstGeom>
          <a:noFill/>
          <a:ln>
            <a:noFill/>
          </a:ln>
        </p:spPr>
        <p:txBody>
          <a:bodyPr spcFirstLastPara="1" wrap="square" lIns="68569" tIns="68569" rIns="68569" bIns="68569" anchor="t" anchorCtr="0">
            <a:spAutoFit/>
          </a:bodyPr>
          <a:lstStyle/>
          <a:p>
            <a:pPr>
              <a:lnSpc>
                <a:spcPct val="150000"/>
              </a:lnSpc>
            </a:pPr>
            <a:r>
              <a:rPr lang="en-US" sz="600" i="1">
                <a:latin typeface="Trebuchet MS"/>
                <a:ea typeface="Trebuchet MS"/>
                <a:cs typeface="Trebuchet MS"/>
                <a:sym typeface="Trebuchet MS"/>
              </a:rPr>
              <a:t>Source: Amazon Sagemaker</a:t>
            </a:r>
            <a:endParaRPr sz="600" i="1">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376F223C-AD37-F079-4ADD-FCA3E3B0491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4" name="Google Shape;1698;g1158e6e1f5a_0_1797">
            <a:extLst>
              <a:ext uri="{FF2B5EF4-FFF2-40B4-BE49-F238E27FC236}">
                <a16:creationId xmlns:a16="http://schemas.microsoft.com/office/drawing/2014/main" id="{E55E26D2-580A-8901-D211-FBDC567A4735}"/>
              </a:ext>
            </a:extLst>
          </p:cNvPr>
          <p:cNvSpPr txBox="1"/>
          <p:nvPr/>
        </p:nvSpPr>
        <p:spPr>
          <a:xfrm>
            <a:off x="613700" y="1028375"/>
            <a:ext cx="2137500" cy="276977"/>
          </a:xfrm>
          <a:prstGeom prst="rect">
            <a:avLst/>
          </a:prstGeom>
          <a:noFill/>
          <a:ln>
            <a:noFill/>
          </a:ln>
        </p:spPr>
        <p:txBody>
          <a:bodyPr spcFirstLastPara="1" wrap="square" lIns="68569" tIns="68569" rIns="68569" bIns="68569" anchor="t" anchorCtr="0">
            <a:spAutoFit/>
          </a:bodyPr>
          <a:lstStyle/>
          <a:p>
            <a:r>
              <a:rPr lang="en-US" sz="900" b="1" i="1" dirty="0">
                <a:latin typeface="Trebuchet MS"/>
                <a:ea typeface="Trebuchet MS"/>
                <a:cs typeface="Trebuchet MS"/>
                <a:sym typeface="Trebuchet MS"/>
              </a:rPr>
              <a:t>Less Flexible / Easiest Approach</a:t>
            </a:r>
            <a:endParaRPr sz="900" b="1" i="1" dirty="0">
              <a:latin typeface="Trebuchet MS"/>
              <a:ea typeface="Trebuchet MS"/>
              <a:cs typeface="Trebuchet MS"/>
              <a:sym typeface="Trebuchet MS"/>
            </a:endParaRPr>
          </a:p>
        </p:txBody>
      </p:sp>
      <p:sp>
        <p:nvSpPr>
          <p:cNvPr id="5" name="Google Shape;1699;g1158e6e1f5a_0_1797">
            <a:extLst>
              <a:ext uri="{FF2B5EF4-FFF2-40B4-BE49-F238E27FC236}">
                <a16:creationId xmlns:a16="http://schemas.microsoft.com/office/drawing/2014/main" id="{5D9CA5AF-6E78-B9AF-3D20-D1DD10B7B576}"/>
              </a:ext>
            </a:extLst>
          </p:cNvPr>
          <p:cNvSpPr txBox="1"/>
          <p:nvPr/>
        </p:nvSpPr>
        <p:spPr>
          <a:xfrm>
            <a:off x="6168950" y="1028375"/>
            <a:ext cx="2446650" cy="276977"/>
          </a:xfrm>
          <a:prstGeom prst="rect">
            <a:avLst/>
          </a:prstGeom>
          <a:noFill/>
          <a:ln>
            <a:noFill/>
          </a:ln>
        </p:spPr>
        <p:txBody>
          <a:bodyPr spcFirstLastPara="1" wrap="square" lIns="68569" tIns="68569" rIns="68569" bIns="68569" anchor="t" anchorCtr="0">
            <a:spAutoFit/>
          </a:bodyPr>
          <a:lstStyle/>
          <a:p>
            <a:pPr algn="r"/>
            <a:r>
              <a:rPr lang="en-US" sz="900" b="1" i="1">
                <a:latin typeface="Trebuchet MS"/>
                <a:ea typeface="Trebuchet MS"/>
                <a:cs typeface="Trebuchet MS"/>
                <a:sym typeface="Trebuchet MS"/>
              </a:rPr>
              <a:t>More Flexible / Most complex Approach</a:t>
            </a:r>
            <a:endParaRPr sz="900" b="1" i="1">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g1158e6e1f5a_0_1851"/>
          <p:cNvSpPr txBox="1"/>
          <p:nvPr/>
        </p:nvSpPr>
        <p:spPr>
          <a:xfrm>
            <a:off x="4526156" y="1764777"/>
            <a:ext cx="4005450" cy="299310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t" anchorCtr="0">
            <a:spAutoFit/>
          </a:bodyPr>
          <a:lstStyle/>
          <a:p>
            <a:pPr>
              <a:lnSpc>
                <a:spcPct val="200000"/>
              </a:lnSpc>
              <a:spcBef>
                <a:spcPts val="270"/>
              </a:spcBef>
            </a:pP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Reuse experts’ knowledge</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Requires Machine Learning expertise</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Saves a lot of time and computational expense in model training</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Provides some flexibility to fine-tune models</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Requires relatively less data</a:t>
            </a:r>
            <a:endParaRPr sz="1050">
              <a:solidFill>
                <a:srgbClr val="353535"/>
              </a:solidFill>
              <a:latin typeface="Trebuchet MS"/>
              <a:ea typeface="Trebuchet MS"/>
              <a:cs typeface="Trebuchet MS"/>
              <a:sym typeface="Trebuchet MS"/>
            </a:endParaRPr>
          </a:p>
          <a:p>
            <a:pPr marL="342900" indent="-248603">
              <a:lnSpc>
                <a:spcPct val="200000"/>
              </a:lnSpc>
              <a:spcBef>
                <a:spcPts val="270"/>
              </a:spcBef>
              <a:buClr>
                <a:srgbClr val="353535"/>
              </a:buClr>
              <a:buSzPts val="1620"/>
              <a:buFont typeface="Trebuchet MS"/>
              <a:buChar char="●"/>
            </a:pPr>
            <a:r>
              <a:rPr lang="en-US" sz="1050">
                <a:solidFill>
                  <a:srgbClr val="353535"/>
                </a:solidFill>
                <a:latin typeface="Trebuchet MS"/>
                <a:ea typeface="Trebuchet MS"/>
                <a:cs typeface="Trebuchet MS"/>
                <a:sym typeface="Trebuchet MS"/>
              </a:rPr>
              <a:t>TensorFlow Hub has many pre-built models</a:t>
            </a:r>
            <a:endParaRPr sz="1050">
              <a:solidFill>
                <a:srgbClr val="353535"/>
              </a:solidFill>
              <a:latin typeface="Trebuchet MS"/>
              <a:ea typeface="Trebuchet MS"/>
              <a:cs typeface="Trebuchet MS"/>
              <a:sym typeface="Trebuchet MS"/>
            </a:endParaRPr>
          </a:p>
        </p:txBody>
      </p:sp>
      <p:sp>
        <p:nvSpPr>
          <p:cNvPr id="1753" name="Google Shape;1753;g1158e6e1f5a_0_1851"/>
          <p:cNvSpPr txBox="1">
            <a:spLocks noGrp="1"/>
          </p:cNvSpPr>
          <p:nvPr>
            <p:ph type="title"/>
          </p:nvPr>
        </p:nvSpPr>
        <p:spPr>
          <a:prstGeom prst="rect">
            <a:avLst/>
          </a:prstGeom>
        </p:spPr>
        <p:txBody>
          <a:bodyPr spcFirstLastPara="1" wrap="square" lIns="0" tIns="0" rIns="0" bIns="0" anchor="t" anchorCtr="0">
            <a:spAutoFit/>
          </a:bodyPr>
          <a:lstStyle/>
          <a:p>
            <a:r>
              <a:rPr lang="en-US"/>
              <a:t>Ways to perform AI/ML</a:t>
            </a:r>
            <a:endParaRPr/>
          </a:p>
        </p:txBody>
      </p:sp>
      <p:sp>
        <p:nvSpPr>
          <p:cNvPr id="1754" name="Google Shape;1754;g1158e6e1f5a_0_1851"/>
          <p:cNvSpPr/>
          <p:nvPr/>
        </p:nvSpPr>
        <p:spPr>
          <a:xfrm>
            <a:off x="612648" y="1307592"/>
            <a:ext cx="8001900" cy="2493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57" name="Google Shape;1757;g1158e6e1f5a_0_1851"/>
          <p:cNvSpPr/>
          <p:nvPr/>
        </p:nvSpPr>
        <p:spPr>
          <a:xfrm>
            <a:off x="700753" y="1605309"/>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999999"/>
                </a:solidFill>
                <a:latin typeface="Trebuchet MS"/>
                <a:ea typeface="Trebuchet MS"/>
                <a:cs typeface="Trebuchet MS"/>
                <a:sym typeface="Trebuchet MS"/>
              </a:rPr>
              <a:t>Cognitive API</a:t>
            </a:r>
            <a:endParaRPr sz="900" b="1">
              <a:solidFill>
                <a:srgbClr val="999999"/>
              </a:solidFill>
              <a:latin typeface="Trebuchet MS"/>
              <a:ea typeface="Trebuchet MS"/>
              <a:cs typeface="Trebuchet MS"/>
              <a:sym typeface="Trebuchet MS"/>
            </a:endParaRPr>
          </a:p>
        </p:txBody>
      </p:sp>
      <p:sp>
        <p:nvSpPr>
          <p:cNvPr id="1758" name="Google Shape;1758;g1158e6e1f5a_0_1851"/>
          <p:cNvSpPr/>
          <p:nvPr/>
        </p:nvSpPr>
        <p:spPr>
          <a:xfrm>
            <a:off x="2839809" y="1605309"/>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CCCCCC"/>
                </a:solidFill>
                <a:latin typeface="Trebuchet MS"/>
                <a:ea typeface="Trebuchet MS"/>
                <a:cs typeface="Trebuchet MS"/>
                <a:sym typeface="Trebuchet MS"/>
              </a:rPr>
              <a:t>Auto ML</a:t>
            </a:r>
            <a:endParaRPr sz="900" b="1">
              <a:solidFill>
                <a:srgbClr val="CCCCCC"/>
              </a:solidFill>
              <a:latin typeface="Trebuchet MS"/>
              <a:ea typeface="Trebuchet MS"/>
              <a:cs typeface="Trebuchet MS"/>
              <a:sym typeface="Trebuchet MS"/>
            </a:endParaRPr>
          </a:p>
        </p:txBody>
      </p:sp>
      <p:sp>
        <p:nvSpPr>
          <p:cNvPr id="1759" name="Google Shape;1759;g1158e6e1f5a_0_1851"/>
          <p:cNvSpPr/>
          <p:nvPr/>
        </p:nvSpPr>
        <p:spPr>
          <a:xfrm>
            <a:off x="4978866" y="1569628"/>
            <a:ext cx="1396350" cy="37935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latin typeface="Trebuchet MS"/>
                <a:ea typeface="Trebuchet MS"/>
                <a:cs typeface="Trebuchet MS"/>
                <a:sym typeface="Trebuchet MS"/>
              </a:rPr>
              <a:t>Transfer Learning</a:t>
            </a:r>
            <a:endParaRPr sz="900" b="1">
              <a:latin typeface="Trebuchet MS"/>
              <a:ea typeface="Trebuchet MS"/>
              <a:cs typeface="Trebuchet MS"/>
              <a:sym typeface="Trebuchet MS"/>
            </a:endParaRPr>
          </a:p>
        </p:txBody>
      </p:sp>
      <p:pic>
        <p:nvPicPr>
          <p:cNvPr id="1760" name="Google Shape;1760;g1158e6e1f5a_0_1851"/>
          <p:cNvPicPr preferRelativeResize="0"/>
          <p:nvPr/>
        </p:nvPicPr>
        <p:blipFill>
          <a:blip r:embed="rId3">
            <a:alphaModFix/>
          </a:blip>
          <a:stretch>
            <a:fillRect/>
          </a:stretch>
        </p:blipFill>
        <p:spPr>
          <a:xfrm>
            <a:off x="35512" y="2371978"/>
            <a:ext cx="4262043" cy="2177080"/>
          </a:xfrm>
          <a:prstGeom prst="rect">
            <a:avLst/>
          </a:prstGeom>
          <a:noFill/>
          <a:ln>
            <a:noFill/>
          </a:ln>
        </p:spPr>
      </p:pic>
      <p:sp>
        <p:nvSpPr>
          <p:cNvPr id="1761" name="Google Shape;1761;g1158e6e1f5a_0_1851"/>
          <p:cNvSpPr txBox="1"/>
          <p:nvPr/>
        </p:nvSpPr>
        <p:spPr>
          <a:xfrm>
            <a:off x="153862" y="4256915"/>
            <a:ext cx="820575" cy="230810"/>
          </a:xfrm>
          <a:prstGeom prst="rect">
            <a:avLst/>
          </a:prstGeom>
          <a:noFill/>
          <a:ln>
            <a:noFill/>
          </a:ln>
        </p:spPr>
        <p:txBody>
          <a:bodyPr spcFirstLastPara="1" wrap="square" lIns="68569" tIns="68569" rIns="68569" bIns="68569" anchor="t" anchorCtr="0">
            <a:spAutoFit/>
          </a:bodyPr>
          <a:lstStyle/>
          <a:p>
            <a:r>
              <a:rPr lang="en-US" sz="600" b="1" i="1">
                <a:latin typeface="Trebuchet MS"/>
                <a:ea typeface="Trebuchet MS"/>
                <a:cs typeface="Trebuchet MS"/>
                <a:sym typeface="Trebuchet MS"/>
              </a:rPr>
              <a:t>Source: bosem.in</a:t>
            </a:r>
            <a:endParaRPr sz="600" b="1" i="1">
              <a:latin typeface="Trebuchet MS"/>
              <a:ea typeface="Trebuchet MS"/>
              <a:cs typeface="Trebuchet MS"/>
              <a:sym typeface="Trebuchet MS"/>
            </a:endParaRPr>
          </a:p>
        </p:txBody>
      </p:sp>
      <p:sp>
        <p:nvSpPr>
          <p:cNvPr id="3" name="Google Shape;1698;g1158e6e1f5a_0_1797">
            <a:extLst>
              <a:ext uri="{FF2B5EF4-FFF2-40B4-BE49-F238E27FC236}">
                <a16:creationId xmlns:a16="http://schemas.microsoft.com/office/drawing/2014/main" id="{AEEBB06E-6F3C-9BA8-8354-AB71E22F7D72}"/>
              </a:ext>
            </a:extLst>
          </p:cNvPr>
          <p:cNvSpPr txBox="1"/>
          <p:nvPr/>
        </p:nvSpPr>
        <p:spPr>
          <a:xfrm>
            <a:off x="613700" y="1028375"/>
            <a:ext cx="2137500" cy="276977"/>
          </a:xfrm>
          <a:prstGeom prst="rect">
            <a:avLst/>
          </a:prstGeom>
          <a:noFill/>
          <a:ln>
            <a:noFill/>
          </a:ln>
        </p:spPr>
        <p:txBody>
          <a:bodyPr spcFirstLastPara="1" wrap="square" lIns="68569" tIns="68569" rIns="68569" bIns="68569" anchor="t" anchorCtr="0">
            <a:spAutoFit/>
          </a:bodyPr>
          <a:lstStyle/>
          <a:p>
            <a:r>
              <a:rPr lang="en-US" sz="900" b="1" i="1" dirty="0">
                <a:latin typeface="Trebuchet MS"/>
                <a:ea typeface="Trebuchet MS"/>
                <a:cs typeface="Trebuchet MS"/>
                <a:sym typeface="Trebuchet MS"/>
              </a:rPr>
              <a:t>Less Flexible / Easiest Approach</a:t>
            </a:r>
            <a:endParaRPr sz="900" b="1" i="1" dirty="0">
              <a:latin typeface="Trebuchet MS"/>
              <a:ea typeface="Trebuchet MS"/>
              <a:cs typeface="Trebuchet MS"/>
              <a:sym typeface="Trebuchet MS"/>
            </a:endParaRPr>
          </a:p>
        </p:txBody>
      </p:sp>
      <p:sp>
        <p:nvSpPr>
          <p:cNvPr id="4" name="Google Shape;1699;g1158e6e1f5a_0_1797">
            <a:extLst>
              <a:ext uri="{FF2B5EF4-FFF2-40B4-BE49-F238E27FC236}">
                <a16:creationId xmlns:a16="http://schemas.microsoft.com/office/drawing/2014/main" id="{6DB14AA3-22D3-491D-7BA3-333CE7E84003}"/>
              </a:ext>
            </a:extLst>
          </p:cNvPr>
          <p:cNvSpPr txBox="1"/>
          <p:nvPr/>
        </p:nvSpPr>
        <p:spPr>
          <a:xfrm>
            <a:off x="6168950" y="1028375"/>
            <a:ext cx="2446650" cy="276977"/>
          </a:xfrm>
          <a:prstGeom prst="rect">
            <a:avLst/>
          </a:prstGeom>
          <a:noFill/>
          <a:ln>
            <a:noFill/>
          </a:ln>
        </p:spPr>
        <p:txBody>
          <a:bodyPr spcFirstLastPara="1" wrap="square" lIns="68569" tIns="68569" rIns="68569" bIns="68569" anchor="t" anchorCtr="0">
            <a:spAutoFit/>
          </a:bodyPr>
          <a:lstStyle/>
          <a:p>
            <a:pPr algn="r"/>
            <a:r>
              <a:rPr lang="en-US" sz="900" b="1" i="1">
                <a:latin typeface="Trebuchet MS"/>
                <a:ea typeface="Trebuchet MS"/>
                <a:cs typeface="Trebuchet MS"/>
                <a:sym typeface="Trebuchet MS"/>
              </a:rPr>
              <a:t>More Flexible / Most complex Approach</a:t>
            </a:r>
            <a:endParaRPr sz="900" b="1" i="1">
              <a:latin typeface="Trebuchet MS"/>
              <a:ea typeface="Trebuchet MS"/>
              <a:cs typeface="Trebuchet MS"/>
              <a:sym typeface="Trebuchet MS"/>
            </a:endParaRPr>
          </a:p>
        </p:txBody>
      </p:sp>
      <p:sp>
        <p:nvSpPr>
          <p:cNvPr id="5" name="Google Shape;378;p51">
            <a:extLst>
              <a:ext uri="{FF2B5EF4-FFF2-40B4-BE49-F238E27FC236}">
                <a16:creationId xmlns:a16="http://schemas.microsoft.com/office/drawing/2014/main" id="{1E4098F4-E8C4-A495-3932-3F29CFA88479}"/>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Speak broadly to some high-level ML &amp; AI terms and concepts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Have a point of reference for how modern Cloud platforms support this capability</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g1158e6e1f5a_0_1865"/>
          <p:cNvSpPr txBox="1"/>
          <p:nvPr/>
        </p:nvSpPr>
        <p:spPr>
          <a:xfrm>
            <a:off x="6545719" y="1778663"/>
            <a:ext cx="2294550" cy="2554523"/>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t" anchorCtr="0">
            <a:spAutoFit/>
          </a:bodyPr>
          <a:lstStyle/>
          <a:p>
            <a:pPr>
              <a:lnSpc>
                <a:spcPct val="200000"/>
              </a:lnSpc>
              <a:spcBef>
                <a:spcPts val="270"/>
              </a:spcBef>
            </a:pP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Most Flexible Approach</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Requires Machine Learning Expertise</a:t>
            </a:r>
            <a:endParaRPr sz="1050">
              <a:solidFill>
                <a:srgbClr val="353535"/>
              </a:solidFill>
              <a:latin typeface="Trebuchet MS"/>
              <a:ea typeface="Trebuchet MS"/>
              <a:cs typeface="Trebuchet MS"/>
              <a:sym typeface="Trebuchet MS"/>
            </a:endParaRPr>
          </a:p>
          <a:p>
            <a:pPr marL="342900" indent="-238125">
              <a:lnSpc>
                <a:spcPct val="200000"/>
              </a:lnSpc>
              <a:spcBef>
                <a:spcPts val="270"/>
              </a:spcBef>
              <a:buClr>
                <a:srgbClr val="353535"/>
              </a:buClr>
              <a:buSzPts val="1400"/>
              <a:buFont typeface="Trebuchet MS"/>
              <a:buChar char="●"/>
            </a:pPr>
            <a:r>
              <a:rPr lang="en-US" sz="1050">
                <a:solidFill>
                  <a:srgbClr val="353535"/>
                </a:solidFill>
                <a:latin typeface="Trebuchet MS"/>
                <a:ea typeface="Trebuchet MS"/>
                <a:cs typeface="Trebuchet MS"/>
                <a:sym typeface="Trebuchet MS"/>
              </a:rPr>
              <a:t>TensorFlow, Keras, PyTorch, etc., are the most commonly used libraries</a:t>
            </a:r>
            <a:endParaRPr sz="1050">
              <a:solidFill>
                <a:srgbClr val="353535"/>
              </a:solidFill>
              <a:latin typeface="Trebuchet MS"/>
              <a:ea typeface="Trebuchet MS"/>
              <a:cs typeface="Trebuchet MS"/>
              <a:sym typeface="Trebuchet MS"/>
            </a:endParaRPr>
          </a:p>
        </p:txBody>
      </p:sp>
      <p:sp>
        <p:nvSpPr>
          <p:cNvPr id="1768" name="Google Shape;1768;g1158e6e1f5a_0_1865"/>
          <p:cNvSpPr txBox="1">
            <a:spLocks noGrp="1"/>
          </p:cNvSpPr>
          <p:nvPr>
            <p:ph type="title"/>
          </p:nvPr>
        </p:nvSpPr>
        <p:spPr>
          <a:prstGeom prst="rect">
            <a:avLst/>
          </a:prstGeom>
        </p:spPr>
        <p:txBody>
          <a:bodyPr spcFirstLastPara="1" wrap="square" lIns="0" tIns="0" rIns="0" bIns="0" anchor="t" anchorCtr="0">
            <a:spAutoFit/>
          </a:bodyPr>
          <a:lstStyle/>
          <a:p>
            <a:r>
              <a:rPr lang="en-US"/>
              <a:t>Ways to perform AI/ML</a:t>
            </a:r>
            <a:endParaRPr/>
          </a:p>
        </p:txBody>
      </p:sp>
      <p:sp>
        <p:nvSpPr>
          <p:cNvPr id="1772" name="Google Shape;1772;g1158e6e1f5a_0_1865"/>
          <p:cNvSpPr/>
          <p:nvPr/>
        </p:nvSpPr>
        <p:spPr>
          <a:xfrm>
            <a:off x="700754" y="1611169"/>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999999"/>
                </a:solidFill>
                <a:latin typeface="Trebuchet MS"/>
                <a:ea typeface="Trebuchet MS"/>
                <a:cs typeface="Trebuchet MS"/>
                <a:sym typeface="Trebuchet MS"/>
              </a:rPr>
              <a:t>Cognitive API</a:t>
            </a:r>
            <a:endParaRPr sz="900" b="1">
              <a:solidFill>
                <a:srgbClr val="999999"/>
              </a:solidFill>
              <a:latin typeface="Trebuchet MS"/>
              <a:ea typeface="Trebuchet MS"/>
              <a:cs typeface="Trebuchet MS"/>
              <a:sym typeface="Trebuchet MS"/>
            </a:endParaRPr>
          </a:p>
        </p:txBody>
      </p:sp>
      <p:sp>
        <p:nvSpPr>
          <p:cNvPr id="1773" name="Google Shape;1773;g1158e6e1f5a_0_1865"/>
          <p:cNvSpPr/>
          <p:nvPr/>
        </p:nvSpPr>
        <p:spPr>
          <a:xfrm>
            <a:off x="2839810" y="1611169"/>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999999"/>
                </a:solidFill>
                <a:latin typeface="Trebuchet MS"/>
                <a:ea typeface="Trebuchet MS"/>
                <a:cs typeface="Trebuchet MS"/>
                <a:sym typeface="Trebuchet MS"/>
              </a:rPr>
              <a:t>Auto ML</a:t>
            </a:r>
            <a:endParaRPr sz="900" b="1">
              <a:solidFill>
                <a:srgbClr val="999999"/>
              </a:solidFill>
              <a:latin typeface="Trebuchet MS"/>
              <a:ea typeface="Trebuchet MS"/>
              <a:cs typeface="Trebuchet MS"/>
              <a:sym typeface="Trebuchet MS"/>
            </a:endParaRPr>
          </a:p>
        </p:txBody>
      </p:sp>
      <p:sp>
        <p:nvSpPr>
          <p:cNvPr id="1774" name="Google Shape;1774;g1158e6e1f5a_0_1865"/>
          <p:cNvSpPr/>
          <p:nvPr/>
        </p:nvSpPr>
        <p:spPr>
          <a:xfrm>
            <a:off x="4978867" y="1575488"/>
            <a:ext cx="1396350" cy="37935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solidFill>
                  <a:srgbClr val="999999"/>
                </a:solidFill>
                <a:latin typeface="Trebuchet MS"/>
                <a:ea typeface="Trebuchet MS"/>
                <a:cs typeface="Trebuchet MS"/>
                <a:sym typeface="Trebuchet MS"/>
              </a:rPr>
              <a:t>Transfer Learning</a:t>
            </a:r>
            <a:endParaRPr sz="900" b="1">
              <a:solidFill>
                <a:srgbClr val="999999"/>
              </a:solidFill>
              <a:latin typeface="Trebuchet MS"/>
              <a:ea typeface="Trebuchet MS"/>
              <a:cs typeface="Trebuchet MS"/>
              <a:sym typeface="Trebuchet MS"/>
            </a:endParaRPr>
          </a:p>
        </p:txBody>
      </p:sp>
      <p:sp>
        <p:nvSpPr>
          <p:cNvPr id="1775" name="Google Shape;1775;g1158e6e1f5a_0_1865"/>
          <p:cNvSpPr/>
          <p:nvPr/>
        </p:nvSpPr>
        <p:spPr>
          <a:xfrm>
            <a:off x="7117923" y="1575488"/>
            <a:ext cx="1396350" cy="37935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900" b="1">
                <a:latin typeface="Trebuchet MS"/>
                <a:ea typeface="Trebuchet MS"/>
                <a:cs typeface="Trebuchet MS"/>
                <a:sym typeface="Trebuchet MS"/>
              </a:rPr>
              <a:t>Build Your Own Model</a:t>
            </a:r>
            <a:endParaRPr sz="900" b="1">
              <a:latin typeface="Trebuchet MS"/>
              <a:ea typeface="Trebuchet MS"/>
              <a:cs typeface="Trebuchet MS"/>
              <a:sym typeface="Trebuchet MS"/>
            </a:endParaRPr>
          </a:p>
        </p:txBody>
      </p:sp>
      <p:sp>
        <p:nvSpPr>
          <p:cNvPr id="1776" name="Google Shape;1776;g1158e6e1f5a_0_1865"/>
          <p:cNvSpPr txBox="1"/>
          <p:nvPr/>
        </p:nvSpPr>
        <p:spPr>
          <a:xfrm>
            <a:off x="606563" y="2378213"/>
            <a:ext cx="3431925" cy="276977"/>
          </a:xfrm>
          <a:prstGeom prst="rect">
            <a:avLst/>
          </a:prstGeom>
          <a:noFill/>
          <a:ln>
            <a:noFill/>
          </a:ln>
        </p:spPr>
        <p:txBody>
          <a:bodyPr spcFirstLastPara="1" wrap="square" lIns="68569" tIns="68569" rIns="68569" bIns="68569" anchor="t" anchorCtr="0">
            <a:spAutoFit/>
          </a:bodyPr>
          <a:lstStyle/>
          <a:p>
            <a:r>
              <a:rPr lang="en-US" sz="900" b="1" i="1">
                <a:solidFill>
                  <a:srgbClr val="0F2741"/>
                </a:solidFill>
                <a:highlight>
                  <a:srgbClr val="FFFFFF"/>
                </a:highlight>
                <a:latin typeface="Trebuchet MS"/>
                <a:ea typeface="Trebuchet MS"/>
                <a:cs typeface="Trebuchet MS"/>
                <a:sym typeface="Trebuchet MS"/>
              </a:rPr>
              <a:t>Most used ML libraries and </a:t>
            </a:r>
            <a:r>
              <a:rPr lang="en-US" sz="900" b="1" i="1">
                <a:solidFill>
                  <a:srgbClr val="0F2741"/>
                </a:solidFill>
                <a:highlight>
                  <a:srgbClr val="FFFFFF"/>
                </a:highlight>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frameworks</a:t>
            </a:r>
            <a:r>
              <a:rPr lang="en-US" sz="900" b="1" i="1">
                <a:solidFill>
                  <a:srgbClr val="0F2741"/>
                </a:solidFill>
                <a:highlight>
                  <a:srgbClr val="FFFFFF"/>
                </a:highlight>
                <a:latin typeface="Trebuchet MS"/>
                <a:ea typeface="Trebuchet MS"/>
                <a:cs typeface="Trebuchet MS"/>
                <a:sym typeface="Trebuchet MS"/>
              </a:rPr>
              <a:t> among developers</a:t>
            </a:r>
            <a:endParaRPr sz="900" b="1" i="1">
              <a:latin typeface="Trebuchet MS"/>
              <a:ea typeface="Trebuchet MS"/>
              <a:cs typeface="Trebuchet MS"/>
              <a:sym typeface="Trebuchet MS"/>
            </a:endParaRPr>
          </a:p>
        </p:txBody>
      </p:sp>
      <p:grpSp>
        <p:nvGrpSpPr>
          <p:cNvPr id="1777" name="Google Shape;1777;g1158e6e1f5a_0_1865"/>
          <p:cNvGrpSpPr/>
          <p:nvPr/>
        </p:nvGrpSpPr>
        <p:grpSpPr>
          <a:xfrm>
            <a:off x="472969" y="2852888"/>
            <a:ext cx="3241913" cy="2078100"/>
            <a:chOff x="583275" y="3736850"/>
            <a:chExt cx="4322550" cy="2770800"/>
          </a:xfrm>
        </p:grpSpPr>
        <p:pic>
          <p:nvPicPr>
            <p:cNvPr id="1778" name="Google Shape;1778;g1158e6e1f5a_0_1865">
              <a:hlinkClick r:id="rId3"/>
            </p:cNvPr>
            <p:cNvPicPr preferRelativeResize="0"/>
            <p:nvPr/>
          </p:nvPicPr>
          <p:blipFill>
            <a:blip r:embed="rId4">
              <a:alphaModFix/>
            </a:blip>
            <a:stretch>
              <a:fillRect/>
            </a:stretch>
          </p:blipFill>
          <p:spPr>
            <a:xfrm>
              <a:off x="4328499" y="6345275"/>
              <a:ext cx="577325" cy="162375"/>
            </a:xfrm>
            <a:prstGeom prst="rect">
              <a:avLst/>
            </a:prstGeom>
            <a:noFill/>
            <a:ln>
              <a:noFill/>
            </a:ln>
          </p:spPr>
        </p:pic>
        <p:grpSp>
          <p:nvGrpSpPr>
            <p:cNvPr id="1779" name="Google Shape;1779;g1158e6e1f5a_0_1865"/>
            <p:cNvGrpSpPr/>
            <p:nvPr/>
          </p:nvGrpSpPr>
          <p:grpSpPr>
            <a:xfrm>
              <a:off x="583275" y="3736850"/>
              <a:ext cx="4322550" cy="2770800"/>
              <a:chOff x="-193850" y="3034150"/>
              <a:chExt cx="4322550" cy="2770800"/>
            </a:xfrm>
          </p:grpSpPr>
          <p:cxnSp>
            <p:nvCxnSpPr>
              <p:cNvPr id="1780" name="Google Shape;1780;g1158e6e1f5a_0_1865"/>
              <p:cNvCxnSpPr/>
              <p:nvPr/>
            </p:nvCxnSpPr>
            <p:spPr>
              <a:xfrm>
                <a:off x="914400" y="3034150"/>
                <a:ext cx="0" cy="2770800"/>
              </a:xfrm>
              <a:prstGeom prst="straightConnector1">
                <a:avLst/>
              </a:prstGeom>
              <a:noFill/>
              <a:ln w="9525" cap="flat" cmpd="sng">
                <a:solidFill>
                  <a:srgbClr val="000000"/>
                </a:solidFill>
                <a:prstDash val="solid"/>
                <a:round/>
                <a:headEnd type="none" w="med" len="med"/>
                <a:tailEnd type="none" w="med" len="med"/>
              </a:ln>
            </p:spPr>
          </p:cxnSp>
          <p:sp>
            <p:nvSpPr>
              <p:cNvPr id="1781" name="Google Shape;1781;g1158e6e1f5a_0_1865"/>
              <p:cNvSpPr/>
              <p:nvPr/>
            </p:nvSpPr>
            <p:spPr>
              <a:xfrm>
                <a:off x="942100" y="3186550"/>
                <a:ext cx="3186600" cy="332400"/>
              </a:xfrm>
              <a:prstGeom prst="rect">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r"/>
                <a:r>
                  <a:rPr lang="en-US" sz="900" b="1" dirty="0">
                    <a:solidFill>
                      <a:schemeClr val="lt1"/>
                    </a:solidFill>
                    <a:latin typeface="Trebuchet MS"/>
                    <a:ea typeface="Trebuchet MS"/>
                    <a:cs typeface="Trebuchet MS"/>
                    <a:sym typeface="Trebuchet MS"/>
                  </a:rPr>
                  <a:t>16.53%</a:t>
                </a:r>
                <a:endParaRPr sz="900" b="1" dirty="0">
                  <a:solidFill>
                    <a:schemeClr val="lt1"/>
                  </a:solidFill>
                  <a:latin typeface="Trebuchet MS"/>
                  <a:ea typeface="Trebuchet MS"/>
                  <a:cs typeface="Trebuchet MS"/>
                  <a:sym typeface="Trebuchet MS"/>
                </a:endParaRPr>
              </a:p>
            </p:txBody>
          </p:sp>
          <p:sp>
            <p:nvSpPr>
              <p:cNvPr id="1782" name="Google Shape;1782;g1158e6e1f5a_0_1865"/>
              <p:cNvSpPr/>
              <p:nvPr/>
            </p:nvSpPr>
            <p:spPr>
              <a:xfrm>
                <a:off x="942100" y="3713050"/>
                <a:ext cx="1995000" cy="332400"/>
              </a:xfrm>
              <a:prstGeom prst="rect">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r"/>
                <a:r>
                  <a:rPr lang="en-US" sz="900" b="1">
                    <a:solidFill>
                      <a:schemeClr val="lt1"/>
                    </a:solidFill>
                    <a:latin typeface="Trebuchet MS"/>
                    <a:ea typeface="Trebuchet MS"/>
                    <a:cs typeface="Trebuchet MS"/>
                    <a:sym typeface="Trebuchet MS"/>
                  </a:rPr>
                  <a:t>10.14%</a:t>
                </a:r>
                <a:endParaRPr sz="900" b="1">
                  <a:solidFill>
                    <a:schemeClr val="lt1"/>
                  </a:solidFill>
                  <a:latin typeface="Trebuchet MS"/>
                  <a:ea typeface="Trebuchet MS"/>
                  <a:cs typeface="Trebuchet MS"/>
                  <a:sym typeface="Trebuchet MS"/>
                </a:endParaRPr>
              </a:p>
            </p:txBody>
          </p:sp>
          <p:sp>
            <p:nvSpPr>
              <p:cNvPr id="1783" name="Google Shape;1783;g1158e6e1f5a_0_1865"/>
              <p:cNvSpPr/>
              <p:nvPr/>
            </p:nvSpPr>
            <p:spPr>
              <a:xfrm>
                <a:off x="942100" y="4239550"/>
                <a:ext cx="1731900" cy="332400"/>
              </a:xfrm>
              <a:prstGeom prst="rect">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r"/>
                <a:r>
                  <a:rPr lang="en-US" sz="900" b="1">
                    <a:solidFill>
                      <a:schemeClr val="lt1"/>
                    </a:solidFill>
                    <a:latin typeface="Trebuchet MS"/>
                    <a:ea typeface="Trebuchet MS"/>
                    <a:cs typeface="Trebuchet MS"/>
                    <a:sym typeface="Trebuchet MS"/>
                  </a:rPr>
                  <a:t>9.89%</a:t>
                </a:r>
                <a:endParaRPr sz="900" b="1">
                  <a:solidFill>
                    <a:schemeClr val="lt1"/>
                  </a:solidFill>
                  <a:latin typeface="Trebuchet MS"/>
                  <a:ea typeface="Trebuchet MS"/>
                  <a:cs typeface="Trebuchet MS"/>
                  <a:sym typeface="Trebuchet MS"/>
                </a:endParaRPr>
              </a:p>
            </p:txBody>
          </p:sp>
          <p:sp>
            <p:nvSpPr>
              <p:cNvPr id="1784" name="Google Shape;1784;g1158e6e1f5a_0_1865"/>
              <p:cNvSpPr/>
              <p:nvPr/>
            </p:nvSpPr>
            <p:spPr>
              <a:xfrm>
                <a:off x="951950" y="4766050"/>
                <a:ext cx="1056900" cy="332400"/>
              </a:xfrm>
              <a:prstGeom prst="rect">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r"/>
                <a:r>
                  <a:rPr lang="en-US" sz="900" b="1">
                    <a:solidFill>
                      <a:schemeClr val="lt1"/>
                    </a:solidFill>
                    <a:latin typeface="Trebuchet MS"/>
                    <a:ea typeface="Trebuchet MS"/>
                    <a:cs typeface="Trebuchet MS"/>
                    <a:sym typeface="Trebuchet MS"/>
                  </a:rPr>
                  <a:t>5.83%</a:t>
                </a:r>
                <a:endParaRPr sz="900" b="1">
                  <a:solidFill>
                    <a:schemeClr val="lt1"/>
                  </a:solidFill>
                  <a:latin typeface="Trebuchet MS"/>
                  <a:ea typeface="Trebuchet MS"/>
                  <a:cs typeface="Trebuchet MS"/>
                  <a:sym typeface="Trebuchet MS"/>
                </a:endParaRPr>
              </a:p>
            </p:txBody>
          </p:sp>
          <p:sp>
            <p:nvSpPr>
              <p:cNvPr id="1785" name="Google Shape;1785;g1158e6e1f5a_0_1865"/>
              <p:cNvSpPr/>
              <p:nvPr/>
            </p:nvSpPr>
            <p:spPr>
              <a:xfrm>
                <a:off x="951950" y="5292550"/>
                <a:ext cx="793800" cy="332400"/>
              </a:xfrm>
              <a:prstGeom prst="rect">
                <a:avLst/>
              </a:prstGeom>
              <a:solidFill>
                <a:schemeClr val="accent1"/>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r"/>
                <a:r>
                  <a:rPr lang="en-US" sz="900" b="1">
                    <a:solidFill>
                      <a:schemeClr val="lt1"/>
                    </a:solidFill>
                    <a:latin typeface="Trebuchet MS"/>
                    <a:ea typeface="Trebuchet MS"/>
                    <a:cs typeface="Trebuchet MS"/>
                    <a:sym typeface="Trebuchet MS"/>
                  </a:rPr>
                  <a:t>4.43%</a:t>
                </a:r>
                <a:endParaRPr sz="900" b="1">
                  <a:solidFill>
                    <a:schemeClr val="lt1"/>
                  </a:solidFill>
                  <a:latin typeface="Trebuchet MS"/>
                  <a:ea typeface="Trebuchet MS"/>
                  <a:cs typeface="Trebuchet MS"/>
                  <a:sym typeface="Trebuchet MS"/>
                </a:endParaRPr>
              </a:p>
            </p:txBody>
          </p:sp>
          <p:sp>
            <p:nvSpPr>
              <p:cNvPr id="1786" name="Google Shape;1786;g1158e6e1f5a_0_1865"/>
              <p:cNvSpPr txBox="1"/>
              <p:nvPr/>
            </p:nvSpPr>
            <p:spPr>
              <a:xfrm>
                <a:off x="-183999" y="3183401"/>
                <a:ext cx="1056900" cy="338524"/>
              </a:xfrm>
              <a:prstGeom prst="rect">
                <a:avLst/>
              </a:prstGeom>
              <a:noFill/>
              <a:ln>
                <a:noFill/>
              </a:ln>
            </p:spPr>
            <p:txBody>
              <a:bodyPr spcFirstLastPara="1" wrap="square" lIns="68569" tIns="68569" rIns="68569" bIns="68569" anchor="t" anchorCtr="0">
                <a:spAutoFit/>
              </a:bodyPr>
              <a:lstStyle/>
              <a:p>
                <a:pPr algn="r"/>
                <a:r>
                  <a:rPr lang="en-US" sz="750" b="1">
                    <a:latin typeface="Trebuchet MS"/>
                    <a:ea typeface="Trebuchet MS"/>
                    <a:cs typeface="Trebuchet MS"/>
                    <a:sym typeface="Trebuchet MS"/>
                  </a:rPr>
                  <a:t>TensorFlow</a:t>
                </a:r>
                <a:endParaRPr sz="750" b="1">
                  <a:latin typeface="Trebuchet MS"/>
                  <a:ea typeface="Trebuchet MS"/>
                  <a:cs typeface="Trebuchet MS"/>
                  <a:sym typeface="Trebuchet MS"/>
                </a:endParaRPr>
              </a:p>
            </p:txBody>
          </p:sp>
          <p:sp>
            <p:nvSpPr>
              <p:cNvPr id="1787" name="Google Shape;1787;g1158e6e1f5a_0_1865"/>
              <p:cNvSpPr txBox="1"/>
              <p:nvPr/>
            </p:nvSpPr>
            <p:spPr>
              <a:xfrm>
                <a:off x="-183999" y="3697450"/>
                <a:ext cx="1056900" cy="338524"/>
              </a:xfrm>
              <a:prstGeom prst="rect">
                <a:avLst/>
              </a:prstGeom>
              <a:noFill/>
              <a:ln>
                <a:noFill/>
              </a:ln>
            </p:spPr>
            <p:txBody>
              <a:bodyPr spcFirstLastPara="1" wrap="square" lIns="68569" tIns="68569" rIns="68569" bIns="68569" anchor="t" anchorCtr="0">
                <a:spAutoFit/>
              </a:bodyPr>
              <a:lstStyle/>
              <a:p>
                <a:pPr algn="r"/>
                <a:r>
                  <a:rPr lang="en-US" sz="750" b="1">
                    <a:latin typeface="Trebuchet MS"/>
                    <a:ea typeface="Trebuchet MS"/>
                    <a:cs typeface="Trebuchet MS"/>
                    <a:sym typeface="Trebuchet MS"/>
                  </a:rPr>
                  <a:t>Keras</a:t>
                </a:r>
                <a:endParaRPr sz="750" b="1">
                  <a:latin typeface="Trebuchet MS"/>
                  <a:ea typeface="Trebuchet MS"/>
                  <a:cs typeface="Trebuchet MS"/>
                  <a:sym typeface="Trebuchet MS"/>
                </a:endParaRPr>
              </a:p>
            </p:txBody>
          </p:sp>
          <p:sp>
            <p:nvSpPr>
              <p:cNvPr id="1788" name="Google Shape;1788;g1158e6e1f5a_0_1865"/>
              <p:cNvSpPr txBox="1"/>
              <p:nvPr/>
            </p:nvSpPr>
            <p:spPr>
              <a:xfrm>
                <a:off x="-183999" y="4236401"/>
                <a:ext cx="1056900" cy="338524"/>
              </a:xfrm>
              <a:prstGeom prst="rect">
                <a:avLst/>
              </a:prstGeom>
              <a:noFill/>
              <a:ln>
                <a:noFill/>
              </a:ln>
            </p:spPr>
            <p:txBody>
              <a:bodyPr spcFirstLastPara="1" wrap="square" lIns="68569" tIns="68569" rIns="68569" bIns="68569" anchor="t" anchorCtr="0">
                <a:spAutoFit/>
              </a:bodyPr>
              <a:lstStyle/>
              <a:p>
                <a:pPr algn="r"/>
                <a:r>
                  <a:rPr lang="en-US" sz="750" b="1">
                    <a:latin typeface="Trebuchet MS"/>
                    <a:ea typeface="Trebuchet MS"/>
                    <a:cs typeface="Trebuchet MS"/>
                    <a:sym typeface="Trebuchet MS"/>
                  </a:rPr>
                  <a:t>PyTorch</a:t>
                </a:r>
                <a:endParaRPr sz="750" b="1">
                  <a:latin typeface="Trebuchet MS"/>
                  <a:ea typeface="Trebuchet MS"/>
                  <a:cs typeface="Trebuchet MS"/>
                  <a:sym typeface="Trebuchet MS"/>
                </a:endParaRPr>
              </a:p>
            </p:txBody>
          </p:sp>
          <p:sp>
            <p:nvSpPr>
              <p:cNvPr id="1789" name="Google Shape;1789;g1158e6e1f5a_0_1865"/>
              <p:cNvSpPr txBox="1"/>
              <p:nvPr/>
            </p:nvSpPr>
            <p:spPr>
              <a:xfrm>
                <a:off x="-193850" y="4685950"/>
                <a:ext cx="1056900" cy="492413"/>
              </a:xfrm>
              <a:prstGeom prst="rect">
                <a:avLst/>
              </a:prstGeom>
              <a:noFill/>
              <a:ln>
                <a:noFill/>
              </a:ln>
            </p:spPr>
            <p:txBody>
              <a:bodyPr spcFirstLastPara="1" wrap="square" lIns="68569" tIns="68569" rIns="68569" bIns="68569" anchor="t" anchorCtr="0">
                <a:spAutoFit/>
              </a:bodyPr>
              <a:lstStyle/>
              <a:p>
                <a:pPr algn="r"/>
                <a:r>
                  <a:rPr lang="en-US" sz="750" b="1">
                    <a:latin typeface="Trebuchet MS"/>
                    <a:ea typeface="Trebuchet MS"/>
                    <a:cs typeface="Trebuchet MS"/>
                    <a:sym typeface="Trebuchet MS"/>
                  </a:rPr>
                  <a:t>Apache</a:t>
                </a:r>
                <a:endParaRPr sz="750" b="1">
                  <a:latin typeface="Trebuchet MS"/>
                  <a:ea typeface="Trebuchet MS"/>
                  <a:cs typeface="Trebuchet MS"/>
                  <a:sym typeface="Trebuchet MS"/>
                </a:endParaRPr>
              </a:p>
              <a:p>
                <a:pPr algn="r"/>
                <a:r>
                  <a:rPr lang="en-US" sz="750" b="1">
                    <a:latin typeface="Trebuchet MS"/>
                    <a:ea typeface="Trebuchet MS"/>
                    <a:cs typeface="Trebuchet MS"/>
                    <a:sym typeface="Trebuchet MS"/>
                  </a:rPr>
                  <a:t>Spark</a:t>
                </a:r>
                <a:endParaRPr sz="750" b="1">
                  <a:latin typeface="Trebuchet MS"/>
                  <a:ea typeface="Trebuchet MS"/>
                  <a:cs typeface="Trebuchet MS"/>
                  <a:sym typeface="Trebuchet MS"/>
                </a:endParaRPr>
              </a:p>
            </p:txBody>
          </p:sp>
          <p:sp>
            <p:nvSpPr>
              <p:cNvPr id="1790" name="Google Shape;1790;g1158e6e1f5a_0_1865"/>
              <p:cNvSpPr txBox="1"/>
              <p:nvPr/>
            </p:nvSpPr>
            <p:spPr>
              <a:xfrm>
                <a:off x="-193850" y="5289401"/>
                <a:ext cx="1056900" cy="338524"/>
              </a:xfrm>
              <a:prstGeom prst="rect">
                <a:avLst/>
              </a:prstGeom>
              <a:noFill/>
              <a:ln>
                <a:noFill/>
              </a:ln>
            </p:spPr>
            <p:txBody>
              <a:bodyPr spcFirstLastPara="1" wrap="square" lIns="68569" tIns="68569" rIns="68569" bIns="68569" anchor="t" anchorCtr="0">
                <a:spAutoFit/>
              </a:bodyPr>
              <a:lstStyle/>
              <a:p>
                <a:pPr algn="r"/>
                <a:r>
                  <a:rPr lang="en-US" sz="750" b="1">
                    <a:latin typeface="Trebuchet MS"/>
                    <a:ea typeface="Trebuchet MS"/>
                    <a:cs typeface="Trebuchet MS"/>
                    <a:sym typeface="Trebuchet MS"/>
                  </a:rPr>
                  <a:t>Hadoop</a:t>
                </a:r>
                <a:endParaRPr sz="750" b="1">
                  <a:latin typeface="Trebuchet MS"/>
                  <a:ea typeface="Trebuchet MS"/>
                  <a:cs typeface="Trebuchet MS"/>
                  <a:sym typeface="Trebuchet MS"/>
                </a:endParaRPr>
              </a:p>
            </p:txBody>
          </p:sp>
        </p:grpSp>
      </p:grpSp>
      <p:sp>
        <p:nvSpPr>
          <p:cNvPr id="3" name="Google Shape;1754;g1158e6e1f5a_0_1851">
            <a:extLst>
              <a:ext uri="{FF2B5EF4-FFF2-40B4-BE49-F238E27FC236}">
                <a16:creationId xmlns:a16="http://schemas.microsoft.com/office/drawing/2014/main" id="{2B22421D-64B2-4269-BD92-208D7478F62E}"/>
              </a:ext>
            </a:extLst>
          </p:cNvPr>
          <p:cNvSpPr/>
          <p:nvPr/>
        </p:nvSpPr>
        <p:spPr>
          <a:xfrm>
            <a:off x="612648" y="1307592"/>
            <a:ext cx="8001900" cy="2493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 name="Google Shape;1698;g1158e6e1f5a_0_1797">
            <a:extLst>
              <a:ext uri="{FF2B5EF4-FFF2-40B4-BE49-F238E27FC236}">
                <a16:creationId xmlns:a16="http://schemas.microsoft.com/office/drawing/2014/main" id="{D32893F2-FDDB-159A-9463-1C8E04E7AC31}"/>
              </a:ext>
            </a:extLst>
          </p:cNvPr>
          <p:cNvSpPr txBox="1"/>
          <p:nvPr/>
        </p:nvSpPr>
        <p:spPr>
          <a:xfrm>
            <a:off x="613700" y="1028375"/>
            <a:ext cx="2137500" cy="276977"/>
          </a:xfrm>
          <a:prstGeom prst="rect">
            <a:avLst/>
          </a:prstGeom>
          <a:noFill/>
          <a:ln>
            <a:noFill/>
          </a:ln>
        </p:spPr>
        <p:txBody>
          <a:bodyPr spcFirstLastPara="1" wrap="square" lIns="68569" tIns="68569" rIns="68569" bIns="68569" anchor="t" anchorCtr="0">
            <a:spAutoFit/>
          </a:bodyPr>
          <a:lstStyle/>
          <a:p>
            <a:r>
              <a:rPr lang="en-US" sz="900" b="1" i="1" dirty="0">
                <a:latin typeface="Trebuchet MS"/>
                <a:ea typeface="Trebuchet MS"/>
                <a:cs typeface="Trebuchet MS"/>
                <a:sym typeface="Trebuchet MS"/>
              </a:rPr>
              <a:t>Less Flexible / Easiest Approach</a:t>
            </a:r>
            <a:endParaRPr sz="900" b="1" i="1" dirty="0">
              <a:latin typeface="Trebuchet MS"/>
              <a:ea typeface="Trebuchet MS"/>
              <a:cs typeface="Trebuchet MS"/>
              <a:sym typeface="Trebuchet MS"/>
            </a:endParaRPr>
          </a:p>
        </p:txBody>
      </p:sp>
      <p:sp>
        <p:nvSpPr>
          <p:cNvPr id="5" name="Google Shape;1699;g1158e6e1f5a_0_1797">
            <a:extLst>
              <a:ext uri="{FF2B5EF4-FFF2-40B4-BE49-F238E27FC236}">
                <a16:creationId xmlns:a16="http://schemas.microsoft.com/office/drawing/2014/main" id="{EC58FC81-3F58-0DF9-FA25-F1D7A182EC02}"/>
              </a:ext>
            </a:extLst>
          </p:cNvPr>
          <p:cNvSpPr txBox="1"/>
          <p:nvPr/>
        </p:nvSpPr>
        <p:spPr>
          <a:xfrm>
            <a:off x="6168950" y="1028375"/>
            <a:ext cx="2446650" cy="276977"/>
          </a:xfrm>
          <a:prstGeom prst="rect">
            <a:avLst/>
          </a:prstGeom>
          <a:noFill/>
          <a:ln>
            <a:noFill/>
          </a:ln>
        </p:spPr>
        <p:txBody>
          <a:bodyPr spcFirstLastPara="1" wrap="square" lIns="68569" tIns="68569" rIns="68569" bIns="68569" anchor="t" anchorCtr="0">
            <a:spAutoFit/>
          </a:bodyPr>
          <a:lstStyle/>
          <a:p>
            <a:pPr algn="r"/>
            <a:r>
              <a:rPr lang="en-US" sz="900" b="1" i="1">
                <a:latin typeface="Trebuchet MS"/>
                <a:ea typeface="Trebuchet MS"/>
                <a:cs typeface="Trebuchet MS"/>
                <a:sym typeface="Trebuchet MS"/>
              </a:rPr>
              <a:t>More Flexible / Most complex Approach</a:t>
            </a:r>
            <a:endParaRPr sz="900" b="1" i="1">
              <a:latin typeface="Trebuchet MS"/>
              <a:ea typeface="Trebuchet MS"/>
              <a:cs typeface="Trebuchet MS"/>
              <a:sym typeface="Trebuchet MS"/>
            </a:endParaRPr>
          </a:p>
        </p:txBody>
      </p:sp>
      <p:sp>
        <p:nvSpPr>
          <p:cNvPr id="6" name="Google Shape;378;p51">
            <a:extLst>
              <a:ext uri="{FF2B5EF4-FFF2-40B4-BE49-F238E27FC236}">
                <a16:creationId xmlns:a16="http://schemas.microsoft.com/office/drawing/2014/main" id="{961CA171-D8F1-181B-4FA7-EEE2262280A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11613c6fcd5_1_70"/>
          <p:cNvSpPr txBox="1">
            <a:spLocks noGrp="1"/>
          </p:cNvSpPr>
          <p:nvPr>
            <p:ph type="title"/>
          </p:nvPr>
        </p:nvSpPr>
        <p:spPr>
          <a:xfrm>
            <a:off x="445350" y="1424488"/>
            <a:ext cx="8253300" cy="1163395"/>
          </a:xfrm>
          <a:prstGeom prst="rect">
            <a:avLst/>
          </a:prstGeom>
        </p:spPr>
        <p:txBody>
          <a:bodyPr spcFirstLastPara="1" wrap="square" lIns="0" tIns="0" rIns="0" bIns="0" anchor="t" anchorCtr="0">
            <a:spAutoFit/>
          </a:bodyPr>
          <a:lstStyle/>
          <a:p>
            <a:pPr algn="ctr"/>
            <a:r>
              <a:rPr lang="en-US" sz="2400" dirty="0">
                <a:solidFill>
                  <a:srgbClr val="B7B7B7"/>
                </a:solidFill>
              </a:rPr>
              <a:t>Time for a Quick </a:t>
            </a:r>
            <a:endParaRPr sz="2400" dirty="0">
              <a:solidFill>
                <a:srgbClr val="B7B7B7"/>
              </a:solidFill>
            </a:endParaRPr>
          </a:p>
          <a:p>
            <a:pPr algn="ctr"/>
            <a:r>
              <a:rPr lang="en-US" sz="6000" dirty="0">
                <a:solidFill>
                  <a:schemeClr val="accent1"/>
                </a:solidFill>
              </a:rPr>
              <a:t>Poll</a:t>
            </a:r>
            <a:endParaRPr sz="6000" dirty="0">
              <a:solidFill>
                <a:schemeClr val="accent1"/>
              </a:solidFill>
            </a:endParaRPr>
          </a:p>
        </p:txBody>
      </p:sp>
      <p:pic>
        <p:nvPicPr>
          <p:cNvPr id="1137" name="Google Shape;1137;g11613c6fcd5_1_70"/>
          <p:cNvPicPr preferRelativeResize="0"/>
          <p:nvPr/>
        </p:nvPicPr>
        <p:blipFill>
          <a:blip r:embed="rId3">
            <a:alphaModFix/>
          </a:blip>
          <a:stretch>
            <a:fillRect/>
          </a:stretch>
        </p:blipFill>
        <p:spPr>
          <a:xfrm>
            <a:off x="3606954" y="2571750"/>
            <a:ext cx="1930092" cy="1761301"/>
          </a:xfrm>
          <a:prstGeom prst="rect">
            <a:avLst/>
          </a:prstGeom>
          <a:noFill/>
          <a:ln>
            <a:noFill/>
          </a:ln>
        </p:spPr>
      </p:pic>
      <p:sp>
        <p:nvSpPr>
          <p:cNvPr id="3" name="Google Shape;378;p51">
            <a:extLst>
              <a:ext uri="{FF2B5EF4-FFF2-40B4-BE49-F238E27FC236}">
                <a16:creationId xmlns:a16="http://schemas.microsoft.com/office/drawing/2014/main" id="{FED5F4B0-8694-8D50-441A-9D1C375143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dirty="0"/>
          </a:p>
        </p:txBody>
      </p:sp>
    </p:spTree>
    <p:extLst>
      <p:ext uri="{BB962C8B-B14F-4D97-AF65-F5344CB8AC3E}">
        <p14:creationId xmlns:p14="http://schemas.microsoft.com/office/powerpoint/2010/main" val="3296603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109709"/>
            <a:ext cx="7086600" cy="3582691"/>
          </a:xfrm>
          <a:prstGeom prst="rect">
            <a:avLst/>
          </a:prstGeom>
          <a:noFill/>
          <a:ln>
            <a:noFill/>
          </a:ln>
        </p:spPr>
        <p:txBody>
          <a:bodyPr spcFirstLastPara="1" wrap="square" lIns="91400" tIns="91400" rIns="91400" bIns="91400" anchor="t" anchorCtr="0">
            <a:noAutofit/>
          </a:bodyPr>
          <a:lstStyle/>
          <a:p>
            <a:pPr marL="457200" lvl="0" indent="-323850" algn="l" rtl="0">
              <a:spcBef>
                <a:spcPts val="0"/>
              </a:spcBef>
              <a:spcAft>
                <a:spcPts val="0"/>
              </a:spcAft>
              <a:buClr>
                <a:srgbClr val="404040"/>
              </a:buClr>
              <a:buSzPts val="1500"/>
              <a:buChar char="●"/>
            </a:pPr>
            <a:r>
              <a:rPr lang="en-US" sz="1500" dirty="0">
                <a:solidFill>
                  <a:srgbClr val="404040"/>
                </a:solidFill>
              </a:rPr>
              <a:t>Overview</a:t>
            </a:r>
            <a:endParaRPr sz="1500" dirty="0">
              <a:solidFill>
                <a:srgbClr val="404040"/>
              </a:solidFill>
            </a:endParaRPr>
          </a:p>
          <a:p>
            <a:pPr marL="457200" lvl="0" indent="-323850" algn="l" rtl="0">
              <a:spcBef>
                <a:spcPts val="1000"/>
              </a:spcBef>
              <a:spcAft>
                <a:spcPts val="0"/>
              </a:spcAft>
              <a:buClr>
                <a:srgbClr val="404040"/>
              </a:buClr>
              <a:buSzPts val="1500"/>
              <a:buChar char="●"/>
            </a:pPr>
            <a:r>
              <a:rPr lang="en" sz="1500" dirty="0">
                <a:solidFill>
                  <a:srgbClr val="404040"/>
                </a:solidFill>
              </a:rPr>
              <a:t>History of AI</a:t>
            </a:r>
          </a:p>
          <a:p>
            <a:pPr marL="457200" lvl="0" indent="-323850" algn="l" rtl="0">
              <a:spcBef>
                <a:spcPts val="1000"/>
              </a:spcBef>
              <a:spcAft>
                <a:spcPts val="0"/>
              </a:spcAft>
              <a:buClr>
                <a:srgbClr val="404040"/>
              </a:buClr>
              <a:buSzPts val="1500"/>
              <a:buChar char="●"/>
            </a:pPr>
            <a:r>
              <a:rPr lang="en-US" sz="1500" dirty="0">
                <a:solidFill>
                  <a:srgbClr val="404040"/>
                </a:solidFill>
              </a:rPr>
              <a:t>Traditional systems vs. Machine Learning-based AI</a:t>
            </a:r>
            <a:endParaRPr sz="1500" dirty="0">
              <a:solidFill>
                <a:srgbClr val="404040"/>
              </a:solidFill>
            </a:endParaRPr>
          </a:p>
          <a:p>
            <a:pPr marL="457200" lvl="0" indent="-323850" algn="l" rtl="0">
              <a:spcBef>
                <a:spcPts val="1000"/>
              </a:spcBef>
              <a:spcAft>
                <a:spcPts val="0"/>
              </a:spcAft>
              <a:buClr>
                <a:srgbClr val="404040"/>
              </a:buClr>
              <a:buSzPts val="1500"/>
              <a:buChar char="●"/>
            </a:pPr>
            <a:r>
              <a:rPr lang="en" sz="1500" dirty="0">
                <a:solidFill>
                  <a:srgbClr val="404040"/>
                </a:solidFill>
              </a:rPr>
              <a:t>Taxonomy of AI</a:t>
            </a:r>
            <a:endParaRPr sz="1500" dirty="0">
              <a:solidFill>
                <a:srgbClr val="404040"/>
              </a:solidFill>
            </a:endParaRPr>
          </a:p>
          <a:p>
            <a:pPr marL="457200" indent="-323850">
              <a:spcBef>
                <a:spcPts val="1000"/>
              </a:spcBef>
              <a:buClr>
                <a:srgbClr val="404040"/>
              </a:buClr>
              <a:buSzPts val="1500"/>
              <a:buFont typeface="Arial"/>
              <a:buChar char="●"/>
            </a:pPr>
            <a:r>
              <a:rPr lang="en-US" sz="1500" dirty="0">
                <a:solidFill>
                  <a:srgbClr val="404040"/>
                </a:solidFill>
              </a:rPr>
              <a:t>Capabilities &amp; Use Cases</a:t>
            </a:r>
          </a:p>
          <a:p>
            <a:pPr marL="457200" indent="-323850">
              <a:spcBef>
                <a:spcPts val="1000"/>
              </a:spcBef>
              <a:buClr>
                <a:srgbClr val="404040"/>
              </a:buClr>
              <a:buSzPts val="1500"/>
              <a:buFont typeface="Arial"/>
              <a:buChar char="●"/>
            </a:pPr>
            <a:r>
              <a:rPr lang="en-US" sz="1500" dirty="0">
                <a:solidFill>
                  <a:srgbClr val="404040"/>
                </a:solidFill>
              </a:rPr>
              <a:t>AI &amp; Data Science</a:t>
            </a:r>
            <a:endParaRPr lang="en" sz="1500" dirty="0">
              <a:solidFill>
                <a:srgbClr val="404040"/>
              </a:solidFill>
            </a:endParaRPr>
          </a:p>
          <a:p>
            <a:pPr marL="457200" indent="-323850">
              <a:spcBef>
                <a:spcPts val="1000"/>
              </a:spcBef>
              <a:buClr>
                <a:srgbClr val="404040"/>
              </a:buClr>
              <a:buSzPts val="1500"/>
              <a:buFont typeface="Arial"/>
              <a:buChar char="●"/>
            </a:pPr>
            <a:r>
              <a:rPr lang="en-US" sz="1500" dirty="0">
                <a:solidFill>
                  <a:srgbClr val="404040"/>
                </a:solidFill>
              </a:rPr>
              <a:t>Types of Machine Learning</a:t>
            </a:r>
            <a:endParaRPr lang="en" sz="1500" dirty="0">
              <a:solidFill>
                <a:srgbClr val="404040"/>
              </a:solidFill>
            </a:endParaRPr>
          </a:p>
          <a:p>
            <a:pPr marL="457200" lvl="0" indent="-323850" algn="l" rtl="0">
              <a:spcBef>
                <a:spcPts val="1000"/>
              </a:spcBef>
              <a:buClr>
                <a:srgbClr val="404040"/>
              </a:buClr>
              <a:buSzPts val="1500"/>
              <a:buChar char="●"/>
            </a:pPr>
            <a:r>
              <a:rPr lang="en-US" sz="1500" dirty="0">
                <a:solidFill>
                  <a:srgbClr val="404040"/>
                </a:solidFill>
              </a:rPr>
              <a:t>Understanding ML Algorithms in an Intuitive Way</a:t>
            </a:r>
          </a:p>
          <a:p>
            <a:pPr marL="457200" lvl="0" indent="-323850" algn="l" rtl="0">
              <a:spcBef>
                <a:spcPts val="1000"/>
              </a:spcBef>
              <a:buClr>
                <a:srgbClr val="404040"/>
              </a:buClr>
              <a:buSzPts val="1500"/>
              <a:buChar char="●"/>
            </a:pPr>
            <a:r>
              <a:rPr lang="en-US" sz="1500" dirty="0">
                <a:solidFill>
                  <a:srgbClr val="404040"/>
                </a:solidFill>
              </a:rPr>
              <a:t>Deep Learning</a:t>
            </a:r>
          </a:p>
          <a:p>
            <a:pPr marL="457200" lvl="0" indent="-323850" algn="l" rtl="0">
              <a:spcBef>
                <a:spcPts val="1000"/>
              </a:spcBef>
              <a:buClr>
                <a:srgbClr val="404040"/>
              </a:buClr>
              <a:buSzPts val="1500"/>
              <a:buChar char="●"/>
            </a:pPr>
            <a:r>
              <a:rPr lang="en-US" sz="1500" dirty="0">
                <a:solidFill>
                  <a:srgbClr val="404040"/>
                </a:solidFill>
              </a:rPr>
              <a:t>Ways to Implement AI</a:t>
            </a: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228600" indent="0">
              <a:spcBef>
                <a:spcPts val="0"/>
              </a:spcBef>
              <a:buClrTx/>
              <a:buSzPct val="100000"/>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spTree>
    <p:extLst>
      <p:ext uri="{BB962C8B-B14F-4D97-AF65-F5344CB8AC3E}">
        <p14:creationId xmlns:p14="http://schemas.microsoft.com/office/powerpoint/2010/main" val="50077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2238</Words>
  <Application>Microsoft Office PowerPoint</Application>
  <PresentationFormat>On-screen Show (16:9)</PresentationFormat>
  <Paragraphs>465</Paragraphs>
  <Slides>53</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Montserrat Medium</vt:lpstr>
      <vt:lpstr>Montserrat</vt:lpstr>
      <vt:lpstr>Calibri</vt:lpstr>
      <vt:lpstr>Helvetica Neue</vt:lpstr>
      <vt:lpstr>Helvetica Neue Light</vt:lpstr>
      <vt:lpstr>Arial</vt:lpstr>
      <vt:lpstr>Trebuchet MS</vt:lpstr>
      <vt:lpstr>Pluralsight default theme</vt:lpstr>
      <vt:lpstr> Welcome Machine Learning</vt:lpstr>
      <vt:lpstr>Prerequisites</vt:lpstr>
      <vt:lpstr>Why study this subject?</vt:lpstr>
      <vt:lpstr>My pledge to you</vt:lpstr>
      <vt:lpstr>Objectives</vt:lpstr>
      <vt:lpstr>Agenda</vt:lpstr>
      <vt:lpstr>Overview - What is AI?</vt:lpstr>
      <vt:lpstr>The Turing Test</vt:lpstr>
      <vt:lpstr>Machine Learning Examples</vt:lpstr>
      <vt:lpstr>Data Management – Stages</vt:lpstr>
      <vt:lpstr>History of AI</vt:lpstr>
      <vt:lpstr>History of AI</vt:lpstr>
      <vt:lpstr>Time for a Quick  Poll</vt:lpstr>
      <vt:lpstr>Traditional Systems vs. Machine Learning-Based AI</vt:lpstr>
      <vt:lpstr>Traditional Systems vs Machine Learning based AI Systems</vt:lpstr>
      <vt:lpstr>Learning Algorithm vs Model</vt:lpstr>
      <vt:lpstr>Time for a Quick  Poll</vt:lpstr>
      <vt:lpstr>Taxonomy of AI</vt:lpstr>
      <vt:lpstr>Taxonomy of AI</vt:lpstr>
      <vt:lpstr>Capabilities &amp; Use Cases</vt:lpstr>
      <vt:lpstr>Capabilities &amp; Use Cases</vt:lpstr>
      <vt:lpstr>Capabilities &amp; Use Cases</vt:lpstr>
      <vt:lpstr>Capabilities &amp; Use Cases</vt:lpstr>
      <vt:lpstr>AI &amp; Data Science</vt:lpstr>
      <vt:lpstr>AI &amp; Data Science</vt:lpstr>
      <vt:lpstr>Data Science Lifecycle</vt:lpstr>
      <vt:lpstr>Various Activities in Data Science Project</vt:lpstr>
      <vt:lpstr>Machine Learning Pipeline</vt:lpstr>
      <vt:lpstr>Time for a Quick  Poll</vt:lpstr>
      <vt:lpstr>DEMO</vt:lpstr>
      <vt:lpstr>Types of Machine Learning</vt:lpstr>
      <vt:lpstr>Types of Machine Learning</vt:lpstr>
      <vt:lpstr>Types of Machine Learning</vt:lpstr>
      <vt:lpstr>Types of Machine Learning</vt:lpstr>
      <vt:lpstr>Types of Machine Learning</vt:lpstr>
      <vt:lpstr>Understanding ML Algorithms in an Intuitive Way</vt:lpstr>
      <vt:lpstr>Understanding ML Algorithms in an Intuitive Way- Linear Regression</vt:lpstr>
      <vt:lpstr>Understanding ML Algorithms in an Intuitive Way- Logistic Regression</vt:lpstr>
      <vt:lpstr>Deep Learning</vt:lpstr>
      <vt:lpstr>Deep Learning</vt:lpstr>
      <vt:lpstr>Deep Learning - Artificial Neural Network</vt:lpstr>
      <vt:lpstr>Deep Learning - Artificial Neural Network</vt:lpstr>
      <vt:lpstr>Deep Learning - Artificial Neural Network</vt:lpstr>
      <vt:lpstr>DEMO</vt:lpstr>
      <vt:lpstr>Ways to Implement AI</vt:lpstr>
      <vt:lpstr>Ways to perform AI/ML</vt:lpstr>
      <vt:lpstr>Ways to perform AI/ML</vt:lpstr>
      <vt:lpstr>Ways to perform AI/ML</vt:lpstr>
      <vt:lpstr>Ways to perform AI/ML</vt:lpstr>
      <vt:lpstr>Ways to perform AI/ML</vt:lpstr>
      <vt:lpstr>Time for a Quick  Poll</vt:lpstr>
      <vt:lpstr>DEMO</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183</cp:revision>
  <dcterms:modified xsi:type="dcterms:W3CDTF">2022-11-01T15:23:24Z</dcterms:modified>
</cp:coreProperties>
</file>